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9" r:id="rId1"/>
  </p:sldMasterIdLst>
  <p:sldIdLst>
    <p:sldId id="256" r:id="rId2"/>
    <p:sldId id="265" r:id="rId3"/>
    <p:sldId id="263" r:id="rId4"/>
    <p:sldId id="262" r:id="rId5"/>
    <p:sldId id="260" r:id="rId6"/>
    <p:sldId id="261" r:id="rId7"/>
    <p:sldId id="259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13"/>
    <p:restoredTop sz="94628"/>
  </p:normalViewPr>
  <p:slideViewPr>
    <p:cSldViewPr snapToGrid="0">
      <p:cViewPr varScale="1">
        <p:scale>
          <a:sx n="77" d="100"/>
          <a:sy n="77" d="100"/>
        </p:scale>
        <p:origin x="216" y="10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8C3D5B7-8F27-3746-98D1-A0F8402BF766}" type="datetimeFigureOut">
              <a:rPr lang="es-CL" smtClean="0"/>
              <a:t>27-02-26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127193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27-02-26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4602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27-02-26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3067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27-02-26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04562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C3D5B7-8F27-3746-98D1-A0F8402BF766}" type="datetimeFigureOut">
              <a:rPr lang="es-CL" smtClean="0"/>
              <a:t>27-02-26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5938101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27-02-26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4724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27-02-26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00284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27-02-26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3106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27-02-26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7300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C3D5B7-8F27-3746-98D1-A0F8402BF766}" type="datetimeFigureOut">
              <a:rPr lang="es-CL" smtClean="0"/>
              <a:t>27-02-26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7094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C3D5B7-8F27-3746-98D1-A0F8402BF766}" type="datetimeFigureOut">
              <a:rPr lang="es-CL" smtClean="0"/>
              <a:t>27-02-26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3488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E8C3D5B7-8F27-3746-98D1-A0F8402BF766}" type="datetimeFigureOut">
              <a:rPr lang="es-CL" smtClean="0"/>
              <a:t>27-02-26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786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E583710-A73C-927A-F7E5-F46E1A736D17}"/>
              </a:ext>
            </a:extLst>
          </p:cNvPr>
          <p:cNvSpPr txBox="1"/>
          <p:nvPr/>
        </p:nvSpPr>
        <p:spPr>
          <a:xfrm>
            <a:off x="3302599" y="5532935"/>
            <a:ext cx="5357308" cy="10618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50" b="1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Fresia Marlene Carrasco Julio</a:t>
            </a:r>
            <a:r>
              <a:rPr lang="es-CL" sz="105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.</a:t>
            </a:r>
            <a:br>
              <a:rPr lang="es-CL" sz="105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</a:br>
            <a:r>
              <a:rPr lang="es-CL" sz="105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Asesor Contable, Tributario y Laboral</a:t>
            </a:r>
          </a:p>
          <a:p>
            <a:pPr algn="ctr"/>
            <a:r>
              <a:rPr lang="es-CL" sz="105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Magíster en Dirección Tributaria </a:t>
            </a:r>
          </a:p>
          <a:p>
            <a:pPr algn="ctr"/>
            <a:r>
              <a:rPr lang="es-CL" sz="105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Contador Auditor.</a:t>
            </a:r>
          </a:p>
          <a:p>
            <a:pPr algn="ctr"/>
            <a:r>
              <a:rPr lang="es-CL" sz="105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Diplomado en Derecho del Trabajo y Procesos Laborales. </a:t>
            </a:r>
            <a:br>
              <a:rPr lang="es-CL" sz="105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</a:br>
            <a:r>
              <a:rPr lang="es-CL" sz="105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Técnico Jurídico.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1D9709E-269A-3401-F6F7-10BDD1802F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2449" y="1617739"/>
            <a:ext cx="9144000" cy="2387600"/>
          </a:xfrm>
        </p:spPr>
        <p:txBody>
          <a:bodyPr>
            <a:noAutofit/>
          </a:bodyPr>
          <a:lstStyle/>
          <a:p>
            <a:r>
              <a:rPr lang="es-CL" sz="4000" dirty="0">
                <a:solidFill>
                  <a:schemeClr val="tx1"/>
                </a:solidFill>
              </a:rPr>
              <a:t>Recuperación del Impuesto Específico al Diésel </a:t>
            </a:r>
            <a:r>
              <a:rPr lang="es-CL" sz="3600" dirty="0">
                <a:solidFill>
                  <a:schemeClr val="tx1"/>
                </a:solidFill>
              </a:rPr>
              <a:t>Transportistas</a:t>
            </a:r>
            <a:r>
              <a:rPr lang="es-CL" sz="4000" dirty="0">
                <a:solidFill>
                  <a:schemeClr val="tx1"/>
                </a:solidFill>
              </a:rPr>
              <a:t> de Carga </a:t>
            </a:r>
            <a:br>
              <a:rPr lang="es-CL" sz="4400" dirty="0">
                <a:solidFill>
                  <a:schemeClr val="tx1"/>
                </a:solidFill>
              </a:rPr>
            </a:br>
            <a:endParaRPr lang="es-CL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46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olombiana ISA crea sociedad en Chile para crecer en carreteras">
            <a:extLst>
              <a:ext uri="{FF2B5EF4-FFF2-40B4-BE49-F238E27FC236}">
                <a16:creationId xmlns:a16="http://schemas.microsoft.com/office/drawing/2014/main" id="{6C430D88-5409-BF68-EDAF-1C86D1DE1C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951"/>
                    </a14:imgEffect>
                    <a14:imgEffect>
                      <a14:saturation sat="8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443" y="1152690"/>
            <a:ext cx="4211032" cy="2105516"/>
          </a:xfrm>
          <a:prstGeom prst="rect">
            <a:avLst/>
          </a:prstGeom>
          <a:noFill/>
          <a:effectLst>
            <a:glow>
              <a:schemeClr val="accent1">
                <a:alpha val="0"/>
              </a:schemeClr>
            </a:glow>
            <a:outerShdw blurRad="50800" dist="50800" dir="5400000" sx="69000" sy="69000" algn="ctr" rotWithShape="0">
              <a:srgbClr val="000000">
                <a:alpha val="40000"/>
              </a:srgbClr>
            </a:outerShdw>
            <a:reflection stA="6200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A6BDB4F-881F-41A3-D117-5B11189F36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147" y="941389"/>
            <a:ext cx="7205425" cy="4912873"/>
          </a:xfrm>
        </p:spPr>
        <p:txBody>
          <a:bodyPr>
            <a:normAutofit fontScale="92500" lnSpcReduction="20000"/>
          </a:bodyPr>
          <a:lstStyle/>
          <a:p>
            <a:r>
              <a:rPr lang="es-ES_tradnl" dirty="0">
                <a:solidFill>
                  <a:schemeClr val="tx1"/>
                </a:solidFill>
              </a:rPr>
              <a:t>Impuesto Específico a los Combustibles en Chile:</a:t>
            </a:r>
          </a:p>
          <a:p>
            <a:pPr marL="0" indent="0">
              <a:buNone/>
            </a:pPr>
            <a:endParaRPr lang="es-ES_tradnl" dirty="0">
              <a:solidFill>
                <a:schemeClr val="tx1"/>
              </a:solidFill>
            </a:endParaRPr>
          </a:p>
          <a:p>
            <a:r>
              <a:rPr lang="es-ES_tradnl" dirty="0">
                <a:solidFill>
                  <a:schemeClr val="tx1"/>
                </a:solidFill>
              </a:rPr>
              <a:t>El impuesto específico a los combustibles en Chile fue creado en 1986 mediante la Ley 18.502 con el fin de asegurar ingresos permanentes al Estado a través del gravamen al consumo de combustibles, principalmente destinados al uso vehicular.</a:t>
            </a:r>
          </a:p>
          <a:p>
            <a:endParaRPr lang="es-ES_tradnl" dirty="0">
              <a:solidFill>
                <a:schemeClr val="tx1"/>
              </a:solidFill>
            </a:endParaRPr>
          </a:p>
          <a:p>
            <a:r>
              <a:rPr lang="es-ES_tradnl" dirty="0">
                <a:solidFill>
                  <a:schemeClr val="tx1"/>
                </a:solidFill>
              </a:rPr>
              <a:t>¿Por qué nace según la normativa?</a:t>
            </a:r>
          </a:p>
          <a:p>
            <a:pPr marL="0" indent="0">
              <a:buNone/>
            </a:pPr>
            <a:endParaRPr lang="es-ES_tradnl" dirty="0">
              <a:solidFill>
                <a:schemeClr val="tx1"/>
              </a:solidFill>
            </a:endParaRPr>
          </a:p>
          <a:p>
            <a:r>
              <a:rPr lang="es-ES_tradnl" dirty="0">
                <a:solidFill>
                  <a:schemeClr val="tx1"/>
                </a:solidFill>
              </a:rPr>
              <a:t>• Generar una fuente estable de ingresos fiscales.</a:t>
            </a:r>
          </a:p>
          <a:p>
            <a:r>
              <a:rPr lang="es-ES_tradnl" dirty="0">
                <a:solidFill>
                  <a:schemeClr val="tx1"/>
                </a:solidFill>
              </a:rPr>
              <a:t>• Gravar el consumo vehicular de combustibles como gasolina y diésel.</a:t>
            </a:r>
          </a:p>
          <a:p>
            <a:r>
              <a:rPr lang="es-ES_tradnl" dirty="0">
                <a:solidFill>
                  <a:schemeClr val="tx1"/>
                </a:solidFill>
              </a:rPr>
              <a:t>• Asegurar el pago del tributo en la primera venta o importación.</a:t>
            </a:r>
          </a:p>
          <a:p>
            <a:r>
              <a:rPr lang="es-ES_tradnl" dirty="0">
                <a:solidFill>
                  <a:schemeClr val="tx1"/>
                </a:solidFill>
              </a:rPr>
              <a:t>• Regular y fiscalizar la utilización de combustibles en el territorio nacional.</a:t>
            </a:r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34815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F0C3AFC-8CE8-1523-BA64-D1E0A5967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244" y="374552"/>
            <a:ext cx="7289800" cy="577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29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F048D4-3D45-7295-E4B9-A2293088F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</p:spPr>
        <p:txBody>
          <a:bodyPr/>
          <a:lstStyle/>
          <a:p>
            <a:r>
              <a:rPr lang="es-CL" b="1" dirty="0"/>
              <a:t>Operación del MEPCO</a:t>
            </a:r>
            <a:br>
              <a:rPr lang="es-CL" b="1" dirty="0"/>
            </a:b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0A3337-4AAB-591F-1DC7-6CA24D5334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s-CL" b="1" dirty="0"/>
              <a:t>Funcionamiento</a:t>
            </a:r>
            <a:r>
              <a:rPr lang="es-CL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El MEPCO opera a través de incrementos y rebajas a los impuestos específicos a los combustibles.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Su determinación se fija en un componente base de 1,5 UTM/m³ en el caso del petróleo, y un componente variable que fija el Ministerio de Energía por decreto.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Si el costo es superior a 1,5 debido a que el componente variable es positivo y mayor a 1,5, la recuperación es mayor; de lo contrario, la recuperación será menor o cero.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0106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8BE9A4-71F4-58A1-462E-A3DFAA1A2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935"/>
            <a:ext cx="10515600" cy="1325563"/>
          </a:xfrm>
        </p:spPr>
        <p:txBody>
          <a:bodyPr>
            <a:noAutofit/>
          </a:bodyPr>
          <a:lstStyle/>
          <a:p>
            <a:r>
              <a:rPr lang="es-CL" sz="3200" b="1" dirty="0"/>
              <a:t>4. Tabla de Reducción de Ingresos</a:t>
            </a:r>
            <a:br>
              <a:rPr lang="es-CL" sz="3200" b="1" dirty="0"/>
            </a:br>
            <a:r>
              <a:rPr lang="es-CL" sz="3200" b="1" dirty="0"/>
              <a:t>Descuentos Aplicables Según Ingresos</a:t>
            </a:r>
            <a:br>
              <a:rPr lang="es-CL" sz="3200" dirty="0"/>
            </a:br>
            <a:endParaRPr lang="es-CL" sz="3200" dirty="0"/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7774ED0E-B1AB-5E0E-34C8-9CAC293C86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5624482"/>
              </p:ext>
            </p:extLst>
          </p:nvPr>
        </p:nvGraphicFramePr>
        <p:xfrm>
          <a:off x="1084283" y="2264589"/>
          <a:ext cx="8791237" cy="39354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22385">
                  <a:extLst>
                    <a:ext uri="{9D8B030D-6E8A-4147-A177-3AD203B41FA5}">
                      <a16:colId xmlns:a16="http://schemas.microsoft.com/office/drawing/2014/main" val="3236513786"/>
                    </a:ext>
                  </a:extLst>
                </a:gridCol>
                <a:gridCol w="5468852">
                  <a:extLst>
                    <a:ext uri="{9D8B030D-6E8A-4147-A177-3AD203B41FA5}">
                      <a16:colId xmlns:a16="http://schemas.microsoft.com/office/drawing/2014/main" val="2356756968"/>
                    </a:ext>
                  </a:extLst>
                </a:gridCol>
              </a:tblGrid>
              <a:tr h="752597">
                <a:tc>
                  <a:txBody>
                    <a:bodyPr/>
                    <a:lstStyle/>
                    <a:p>
                      <a:pPr algn="just"/>
                      <a:r>
                        <a:rPr lang="es-ES_tradnl" sz="1800" b="1" kern="100">
                          <a:effectLst/>
                        </a:rPr>
                        <a:t>REBAJA</a:t>
                      </a:r>
                      <a:endParaRPr lang="es-CL" sz="18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1800" b="1" kern="100" dirty="0">
                          <a:effectLst/>
                        </a:rPr>
                        <a:t>INGRESOS</a:t>
                      </a:r>
                      <a:endParaRPr lang="es-CL" sz="18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8818706"/>
                  </a:ext>
                </a:extLst>
              </a:tr>
              <a:tr h="684463">
                <a:tc>
                  <a:txBody>
                    <a:bodyPr/>
                    <a:lstStyle/>
                    <a:p>
                      <a:pPr algn="just"/>
                      <a:r>
                        <a:rPr lang="es-ES_tradnl" sz="1800" b="1" kern="100" dirty="0">
                          <a:effectLst/>
                        </a:rPr>
                        <a:t>80%</a:t>
                      </a:r>
                      <a:endParaRPr lang="es-CL" sz="18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1800" b="1" kern="100" dirty="0">
                          <a:effectLst/>
                        </a:rPr>
                        <a:t>Hasta  2.400 UF.</a:t>
                      </a:r>
                      <a:endParaRPr lang="es-CL" sz="1800" b="1" kern="100" dirty="0">
                        <a:effectLst/>
                      </a:endParaRPr>
                    </a:p>
                    <a:p>
                      <a:pPr algn="just"/>
                      <a:r>
                        <a:rPr lang="es-ES_tradnl" sz="1800" b="1" kern="100" dirty="0">
                          <a:effectLst/>
                        </a:rPr>
                        <a:t> </a:t>
                      </a:r>
                      <a:endParaRPr lang="es-CL" sz="18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1077608"/>
                  </a:ext>
                </a:extLst>
              </a:tr>
              <a:tr h="993224">
                <a:tc>
                  <a:txBody>
                    <a:bodyPr/>
                    <a:lstStyle/>
                    <a:p>
                      <a:pPr algn="just"/>
                      <a:r>
                        <a:rPr lang="es-ES_tradnl" sz="1800" b="1" kern="100" dirty="0">
                          <a:effectLst/>
                        </a:rPr>
                        <a:t>70%</a:t>
                      </a:r>
                      <a:endParaRPr lang="es-CL" sz="1800" b="1" kern="100" dirty="0">
                        <a:effectLst/>
                      </a:endParaRPr>
                    </a:p>
                    <a:p>
                      <a:pPr algn="just"/>
                      <a:r>
                        <a:rPr lang="es-ES_tradnl" sz="1800" b="1" kern="100" dirty="0">
                          <a:effectLst/>
                        </a:rPr>
                        <a:t> </a:t>
                      </a:r>
                      <a:endParaRPr lang="es-CL" sz="18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1800" b="1" kern="100" dirty="0">
                          <a:effectLst/>
                        </a:rPr>
                        <a:t>Entre 2.400 y 6.000 U.F.</a:t>
                      </a:r>
                      <a:endParaRPr lang="es-CL" sz="18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2518030"/>
                  </a:ext>
                </a:extLst>
              </a:tr>
              <a:tr h="752597">
                <a:tc>
                  <a:txBody>
                    <a:bodyPr/>
                    <a:lstStyle/>
                    <a:p>
                      <a:pPr algn="just"/>
                      <a:r>
                        <a:rPr lang="es-ES_tradnl" sz="1800" b="1" kern="100">
                          <a:effectLst/>
                        </a:rPr>
                        <a:t>52,5%</a:t>
                      </a:r>
                      <a:endParaRPr lang="es-CL" sz="18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1800" b="1" kern="100">
                          <a:effectLst/>
                        </a:rPr>
                        <a:t>Entre 6.000 y 20.000 U.F.</a:t>
                      </a:r>
                      <a:endParaRPr lang="es-CL" sz="18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7453828"/>
                  </a:ext>
                </a:extLst>
              </a:tr>
              <a:tr h="752597">
                <a:tc>
                  <a:txBody>
                    <a:bodyPr/>
                    <a:lstStyle/>
                    <a:p>
                      <a:pPr algn="just"/>
                      <a:r>
                        <a:rPr lang="es-ES_tradnl" sz="1800" b="1" kern="100" dirty="0">
                          <a:effectLst/>
                        </a:rPr>
                        <a:t>31%</a:t>
                      </a:r>
                      <a:endParaRPr lang="es-CL" sz="18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1800" b="1" kern="100" dirty="0">
                          <a:effectLst/>
                        </a:rPr>
                        <a:t>Superior a 20.000 U.F.</a:t>
                      </a:r>
                      <a:endParaRPr lang="es-CL" sz="18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1110461"/>
                  </a:ext>
                </a:extLst>
              </a:tr>
            </a:tbl>
          </a:graphicData>
        </a:graphic>
      </p:graphicFrame>
      <p:pic>
        <p:nvPicPr>
          <p:cNvPr id="1026" name="Picture 2" descr="Vectores e ilustraciones de Camion para descargar gratis">
            <a:extLst>
              <a:ext uri="{FF2B5EF4-FFF2-40B4-BE49-F238E27FC236}">
                <a16:creationId xmlns:a16="http://schemas.microsoft.com/office/drawing/2014/main" id="{68D3962C-2B96-B6D9-CF75-C2E32238B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579" y="9443"/>
            <a:ext cx="2225407" cy="140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71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1E5FD6-C5EC-6581-3F7C-F572AC7F37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s-CL" b="1" dirty="0"/>
              <a:t>Beneficios de la Recuperación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L" b="1" dirty="0"/>
              <a:t>Tratamiento del Impuesto Específico</a:t>
            </a:r>
            <a:r>
              <a:rPr lang="es-CL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Se considera el impuesto específico del diésel como si fuera un crédito fiscal de IVA.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Debe existir siempre una factura de respaldo.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Si no se utiliza en el mes, se realiza una estimación y tiene el mismo tratamiento de crédito fiscal de IVA para los meses posteriores.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Debe ser proporcional si la empresa tiene operaciones afectas y exentas.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Es necesario llevar un libro especial para su registro.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5339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A1C5B5-BB21-9311-5146-722A7089B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b="1" dirty="0"/>
              <a:t>Requisitos para la Recuperación del Impuesto</a:t>
            </a:r>
            <a:br>
              <a:rPr lang="es-CL" b="1" dirty="0"/>
            </a:b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B3291D6-A233-F9C7-ADAB-4302770177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CL" b="1" dirty="0"/>
              <a:t>Requisitos de Elegibilidad</a:t>
            </a:r>
            <a:r>
              <a:rPr lang="es-CL" dirty="0"/>
              <a:t>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Ser contribuyente de IVA.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Empresas de transporte de carga por carretera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Empresas constructoras.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En caso de ser constructora, que el diésel no sea utilizado en vehículos que transiten por calles, caminos y vías públicas.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Ser propietario o arrendatario con opción de compra de camiones.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Que el giro de la empresa se desarrolle dentro del territorio nacional o dentro de territorio nacional e internacional (mixto).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Peso bruto del vehículo igual o superior a 3.860 kg.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62691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C2345B-D8C1-E513-52A1-DD3973203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Proceso de Recuperación (SII)</a:t>
            </a:r>
            <a:endParaRPr lang="es-ES_tradn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6557AD-4F17-BE40-D1F2-2797444DEF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30400"/>
            <a:ext cx="8937721" cy="2767011"/>
          </a:xfrm>
        </p:spPr>
        <p:txBody>
          <a:bodyPr>
            <a:normAutofit/>
          </a:bodyPr>
          <a:lstStyle/>
          <a:p>
            <a:r>
              <a:rPr lang="es-CL" dirty="0"/>
              <a:t>Ingreso a F29 mensual</a:t>
            </a:r>
          </a:p>
          <a:p>
            <a:r>
              <a:rPr lang="es-CL" dirty="0"/>
              <a:t>Registro en Libro especial de diésel</a:t>
            </a:r>
          </a:p>
          <a:p>
            <a:r>
              <a:rPr lang="es-CL" dirty="0"/>
              <a:t>Debe existir factura de respaldo</a:t>
            </a:r>
          </a:p>
          <a:p>
            <a:r>
              <a:rPr lang="es-CL" dirty="0"/>
              <a:t>Imputación del crédito dentro del mes siguiente.</a:t>
            </a:r>
          </a:p>
          <a:p>
            <a:r>
              <a:rPr lang="es-CL" dirty="0"/>
              <a:t>Envió de las  declaraciones  jurada 1866 y 1867</a:t>
            </a:r>
          </a:p>
          <a:p>
            <a:pPr marL="0" indent="0">
              <a:buNone/>
            </a:pP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44484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Recorte">
  <a:themeElements>
    <a:clrScheme name="Recorte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Recorte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cort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{0142C6ED-18DE-864A-B6F8-078C42C0DCE3}tf10001072</Template>
  <TotalTime>298</TotalTime>
  <Words>501</Words>
  <Application>Microsoft Macintosh PowerPoint</Application>
  <PresentationFormat>Panorámica</PresentationFormat>
  <Paragraphs>55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2" baseType="lpstr">
      <vt:lpstr>Arial</vt:lpstr>
      <vt:lpstr>Calibri</vt:lpstr>
      <vt:lpstr>Franklin Gothic Book</vt:lpstr>
      <vt:lpstr>Recorte</vt:lpstr>
      <vt:lpstr>Recuperación del Impuesto Específico al Diésel Transportistas de Carga  </vt:lpstr>
      <vt:lpstr>Presentación de PowerPoint</vt:lpstr>
      <vt:lpstr>Presentación de PowerPoint</vt:lpstr>
      <vt:lpstr>Operación del MEPCO </vt:lpstr>
      <vt:lpstr>4. Tabla de Reducción de Ingresos Descuentos Aplicables Según Ingresos </vt:lpstr>
      <vt:lpstr>Presentación de PowerPoint</vt:lpstr>
      <vt:lpstr>Requisitos para la Recuperación del Impuesto </vt:lpstr>
      <vt:lpstr>Proceso de Recuperación (SII)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Recuperación del Impuesto Específico al Diésel Transportistas de Carga  </dc:title>
  <dc:creator>Microsoft Office User</dc:creator>
  <cp:lastModifiedBy>fresia carrasco</cp:lastModifiedBy>
  <cp:revision>17</cp:revision>
  <dcterms:created xsi:type="dcterms:W3CDTF">2024-08-19T02:38:40Z</dcterms:created>
  <dcterms:modified xsi:type="dcterms:W3CDTF">2026-02-27T18:17:23Z</dcterms:modified>
</cp:coreProperties>
</file>