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11" r:id="rId1"/>
  </p:sldMasterIdLst>
  <p:sldIdLst>
    <p:sldId id="256" r:id="rId2"/>
    <p:sldId id="257" r:id="rId3"/>
    <p:sldId id="258" r:id="rId4"/>
    <p:sldId id="259" r:id="rId5"/>
    <p:sldId id="260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28"/>
  </p:normalViewPr>
  <p:slideViewPr>
    <p:cSldViewPr snapToGrid="0" snapToObjects="1">
      <p:cViewPr varScale="1">
        <p:scale>
          <a:sx n="119" d="100"/>
          <a:sy n="119" d="100"/>
        </p:scale>
        <p:origin x="1440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0" y="0"/>
            <a:ext cx="9144000" cy="6860799"/>
            <a:chOff x="0" y="0"/>
            <a:chExt cx="9144000" cy="6860799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Oval 8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1" y="2222623"/>
            <a:ext cx="5917679" cy="2554983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866441" y="4777380"/>
            <a:ext cx="5917679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MX"/>
              <a:t>Haz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7476937" y="1828799"/>
            <a:ext cx="990599" cy="228659"/>
          </a:xfrm>
        </p:spPr>
        <p:txBody>
          <a:bodyPr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9/20/25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6236210" y="3264407"/>
            <a:ext cx="3859795" cy="228659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8906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0" y="0"/>
            <a:ext cx="9144000" cy="6860799"/>
            <a:chOff x="0" y="0"/>
            <a:chExt cx="9144000" cy="6860799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Rectangle 8"/>
            <p:cNvSpPr/>
            <p:nvPr/>
          </p:nvSpPr>
          <p:spPr>
            <a:xfrm>
              <a:off x="421503" y="402165"/>
              <a:ext cx="8327939" cy="3141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204164">
              <a:off x="426788" y="456424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9"/>
            <p:cNvSpPr/>
            <p:nvPr/>
          </p:nvSpPr>
          <p:spPr bwMode="gray">
            <a:xfrm rot="10800000">
              <a:off x="485023" y="2670079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5" y="4961453"/>
            <a:ext cx="6422002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1" y="685800"/>
            <a:ext cx="6422004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MX"/>
              <a:t>Haz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3" y="5528191"/>
            <a:ext cx="6422003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66428" y="295730"/>
            <a:ext cx="628813" cy="767687"/>
          </a:xfrm>
          <a:prstGeom prst="rect">
            <a:avLst/>
          </a:prstGeom>
        </p:spPr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2573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9144000" cy="6860799"/>
            <a:chOff x="0" y="0"/>
            <a:chExt cx="9144000" cy="6860799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6359946" y="2780895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485023" y="4343399"/>
              <a:ext cx="8182128" cy="2112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8"/>
            <p:cNvSpPr/>
            <p:nvPr/>
          </p:nvSpPr>
          <p:spPr bwMode="gray">
            <a:xfrm>
              <a:off x="485023" y="2854646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927101"/>
            <a:ext cx="6422004" cy="1692720"/>
          </a:xfrm>
        </p:spPr>
        <p:txBody>
          <a:bodyPr anchor="ctr"/>
          <a:lstStyle>
            <a:lvl1pPr>
              <a:defRPr sz="36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488023"/>
            <a:ext cx="6422005" cy="2536858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66428" y="295730"/>
            <a:ext cx="628813" cy="767687"/>
          </a:xfrm>
          <a:prstGeom prst="rect">
            <a:avLst/>
          </a:prstGeom>
        </p:spPr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8956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9144000" cy="6860799"/>
            <a:chOff x="0" y="0"/>
            <a:chExt cx="9144000" cy="6860799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6299432" y="587019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21010068">
              <a:off x="6359946" y="430920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12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3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12" name="TextBox 11"/>
          <p:cNvSpPr txBox="1"/>
          <p:nvPr/>
        </p:nvSpPr>
        <p:spPr bwMode="gray">
          <a:xfrm>
            <a:off x="7033422" y="2898648"/>
            <a:ext cx="6605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8000" dirty="0"/>
              <a:t>”</a:t>
            </a:r>
          </a:p>
        </p:txBody>
      </p:sp>
      <p:sp>
        <p:nvSpPr>
          <p:cNvPr id="11" name="TextBox 10"/>
          <p:cNvSpPr txBox="1"/>
          <p:nvPr/>
        </p:nvSpPr>
        <p:spPr bwMode="gray">
          <a:xfrm>
            <a:off x="651683" y="589767"/>
            <a:ext cx="601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8000" dirty="0"/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8058" y="903421"/>
            <a:ext cx="6160385" cy="2895658"/>
          </a:xfrm>
        </p:spPr>
        <p:txBody>
          <a:bodyPr/>
          <a:lstStyle>
            <a:lvl1pPr>
              <a:defRPr sz="36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387279" y="3809278"/>
            <a:ext cx="5646142" cy="333113"/>
          </a:xfrm>
        </p:spPr>
        <p:txBody>
          <a:bodyPr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5000815"/>
            <a:ext cx="6422005" cy="1024065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66428" y="295730"/>
            <a:ext cx="628813" cy="767687"/>
          </a:xfrm>
          <a:prstGeom prst="rect">
            <a:avLst/>
          </a:prstGeom>
        </p:spPr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3706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9144000" cy="6860799"/>
            <a:chOff x="0" y="0"/>
            <a:chExt cx="9144000" cy="6860799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587019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6359946" y="431124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2057400"/>
            <a:ext cx="6422004" cy="2095500"/>
          </a:xfrm>
        </p:spPr>
        <p:txBody>
          <a:bodyPr anchor="b"/>
          <a:lstStyle>
            <a:lvl1pPr algn="l">
              <a:defRPr sz="3600" b="0" cap="none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5024908"/>
            <a:ext cx="6422004" cy="994891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66428" y="295730"/>
            <a:ext cx="628813" cy="767687"/>
          </a:xfrm>
          <a:prstGeom prst="rect">
            <a:avLst/>
          </a:prstGeom>
        </p:spPr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7525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922305"/>
            <a:ext cx="6423592" cy="714660"/>
          </a:xfrm>
        </p:spPr>
        <p:txBody>
          <a:bodyPr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2489200"/>
            <a:ext cx="2313433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5"/>
          </p:nvPr>
        </p:nvSpPr>
        <p:spPr>
          <a:xfrm>
            <a:off x="866440" y="3147165"/>
            <a:ext cx="2313432" cy="2877714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08472" y="2489200"/>
            <a:ext cx="2326750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08472" y="3147165"/>
            <a:ext cx="2326749" cy="2869878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63820" y="2489201"/>
            <a:ext cx="2313740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63821" y="3147164"/>
            <a:ext cx="2313740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294530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9/20/25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766428" y="295730"/>
            <a:ext cx="628813" cy="767687"/>
          </a:xfrm>
          <a:prstGeom prst="rect">
            <a:avLst/>
          </a:prstGeom>
        </p:spPr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5140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927101"/>
            <a:ext cx="6423592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1461" y="4180095"/>
            <a:ext cx="229904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2743" y="2486221"/>
            <a:ext cx="2021456" cy="1450321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MX"/>
              <a:t>Haz clic en el icono para agregar una imagen</a:t>
            </a:r>
            <a:endParaRPr lang="en-US" dirty="0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1"/>
          </p:nvPr>
        </p:nvSpPr>
        <p:spPr>
          <a:xfrm>
            <a:off x="881461" y="4837558"/>
            <a:ext cx="2298410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04318" y="4179596"/>
            <a:ext cx="2317790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16"/>
          </p:nvPr>
        </p:nvSpPr>
        <p:spPr>
          <a:xfrm>
            <a:off x="3550622" y="2509453"/>
            <a:ext cx="2025182" cy="1427089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MX"/>
              <a:t>Haz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04318" y="4837558"/>
            <a:ext cx="2330903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63821" y="4179595"/>
            <a:ext cx="229949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17"/>
          </p:nvPr>
        </p:nvSpPr>
        <p:spPr>
          <a:xfrm>
            <a:off x="6104946" y="2509453"/>
            <a:ext cx="2018839" cy="1427089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MX"/>
              <a:t>Haz clic en el icono para agregar una imagen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63821" y="4837558"/>
            <a:ext cx="2299492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3290019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9/20/25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766428" y="295730"/>
            <a:ext cx="628813" cy="767687"/>
          </a:xfrm>
          <a:prstGeom prst="rect">
            <a:avLst/>
          </a:prstGeom>
        </p:spPr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1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66428" y="295730"/>
            <a:ext cx="628813" cy="767687"/>
          </a:xfrm>
          <a:prstGeom prst="rect">
            <a:avLst/>
          </a:prstGeom>
        </p:spPr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3965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44000" cy="6860799"/>
            <a:chOff x="0" y="0"/>
            <a:chExt cx="9144000" cy="6860799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7019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4966650">
              <a:off x="4673046" y="5107506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8"/>
            <p:cNvSpPr/>
            <p:nvPr/>
          </p:nvSpPr>
          <p:spPr bwMode="gray">
            <a:xfrm rot="5400000">
              <a:off x="1299309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 bwMode="gray">
            <a:xfrm>
              <a:off x="414867" y="402165"/>
              <a:ext cx="46105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68970" y="1447799"/>
            <a:ext cx="1077347" cy="4571999"/>
          </a:xfrm>
        </p:spPr>
        <p:txBody>
          <a:bodyPr vert="eaVert" anchor="b" anchorCtr="0"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440" y="1447799"/>
            <a:ext cx="4417234" cy="4572000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66428" y="295730"/>
            <a:ext cx="628813" cy="767687"/>
          </a:xfrm>
          <a:prstGeom prst="rect">
            <a:avLst/>
          </a:prstGeom>
        </p:spPr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532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779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0" y="0"/>
            <a:ext cx="9144000" cy="6860799"/>
            <a:chOff x="0" y="0"/>
            <a:chExt cx="9144000" cy="6860799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5687606">
              <a:off x="3320102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9"/>
            <p:cNvSpPr/>
            <p:nvPr/>
          </p:nvSpPr>
          <p:spPr bwMode="gray">
            <a:xfrm rot="16200000">
              <a:off x="3105027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Rectangle 8"/>
            <p:cNvSpPr/>
            <p:nvPr/>
          </p:nvSpPr>
          <p:spPr bwMode="gray"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2257588"/>
            <a:ext cx="3101765" cy="3020343"/>
          </a:xfrm>
        </p:spPr>
        <p:txBody>
          <a:bodyPr anchor="ctr"/>
          <a:lstStyle>
            <a:lvl1pPr algn="l">
              <a:defRPr sz="3200" b="0" cap="none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9261" y="2257587"/>
            <a:ext cx="3054653" cy="302034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7738039" y="7605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550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0" y="2489199"/>
            <a:ext cx="3636980" cy="3530604"/>
          </a:xfrm>
        </p:spPr>
        <p:txBody>
          <a:bodyPr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80" y="2489199"/>
            <a:ext cx="3636981" cy="3530601"/>
          </a:xfrm>
        </p:spPr>
        <p:txBody>
          <a:bodyPr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3343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94298"/>
            <a:ext cx="3636980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6439" y="3253588"/>
            <a:ext cx="3636981" cy="2766213"/>
          </a:xfrm>
        </p:spPr>
        <p:txBody>
          <a:bodyPr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81" y="2489200"/>
            <a:ext cx="3636979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81" y="3248490"/>
            <a:ext cx="3636980" cy="2771311"/>
          </a:xfrm>
        </p:spPr>
        <p:txBody>
          <a:bodyPr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9/20/25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534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9/20/25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9868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9/20/25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766428" y="295730"/>
            <a:ext cx="628813" cy="767687"/>
          </a:xfrm>
          <a:prstGeom prst="rect">
            <a:avLst/>
          </a:prstGeom>
        </p:spPr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102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0" y="0"/>
            <a:ext cx="9144000" cy="6860799"/>
            <a:chOff x="0" y="0"/>
            <a:chExt cx="9144000" cy="6860799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687606">
              <a:off x="2769747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8"/>
            <p:cNvSpPr/>
            <p:nvPr/>
          </p:nvSpPr>
          <p:spPr bwMode="gray">
            <a:xfrm rot="16200000">
              <a:off x="2548536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447800"/>
            <a:ext cx="2712589" cy="14955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8927" y="1441182"/>
            <a:ext cx="3632850" cy="4572000"/>
          </a:xfrm>
        </p:spPr>
        <p:txBody>
          <a:bodyPr anchor="ctr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0" y="3086845"/>
            <a:ext cx="2712589" cy="2938036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66428" y="295730"/>
            <a:ext cx="628813" cy="767687"/>
          </a:xfrm>
          <a:prstGeom prst="rect">
            <a:avLst/>
          </a:prstGeom>
        </p:spPr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67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0" y="0"/>
            <a:ext cx="9144000" cy="6860799"/>
            <a:chOff x="0" y="0"/>
            <a:chExt cx="9144000" cy="6860799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687606">
              <a:off x="3074559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8"/>
            <p:cNvSpPr/>
            <p:nvPr/>
          </p:nvSpPr>
          <p:spPr bwMode="gray">
            <a:xfrm rot="16200000">
              <a:off x="2852610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1591" y="1340000"/>
            <a:ext cx="3001938" cy="161619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722909" y="1320800"/>
            <a:ext cx="2791102" cy="42164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MX"/>
              <a:t>Haz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51591" y="3086100"/>
            <a:ext cx="3001938" cy="24511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9/20/25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66428" y="295730"/>
            <a:ext cx="628813" cy="767687"/>
          </a:xfrm>
          <a:prstGeom prst="rect">
            <a:avLst/>
          </a:prstGeom>
        </p:spPr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7757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0" y="0"/>
            <a:ext cx="9144000" cy="6860799"/>
            <a:chOff x="0" y="0"/>
            <a:chExt cx="9144000" cy="6860799"/>
          </a:xfrm>
        </p:grpSpPr>
        <p:sp>
          <p:nvSpPr>
            <p:cNvPr id="25" name="Rectangle 24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6299432" y="587019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6359946" y="179029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18"/>
            <p:cNvSpPr/>
            <p:nvPr/>
          </p:nvSpPr>
          <p:spPr bwMode="gray">
            <a:xfrm>
              <a:off x="485023" y="1856450"/>
              <a:ext cx="8173954" cy="4535226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866440" y="927099"/>
            <a:ext cx="6343202" cy="7098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2489200"/>
            <a:ext cx="6343201" cy="353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39638" y="6365499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 b="1" i="0">
                <a:solidFill>
                  <a:schemeClr val="accent1"/>
                </a:solidFill>
                <a:latin typeface="+mn-lt"/>
              </a:defRPr>
            </a:lvl1pPr>
          </a:lstStyle>
          <a:p>
            <a:fld id="{5BCAD085-E8A6-8845-BD4E-CB4CCA059FC4}" type="datetimeFigureOut">
              <a:rPr lang="en-US" smtClean="0"/>
              <a:t>9/20/25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0843" y="6365498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 b="1" i="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0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7678616" y="295730"/>
            <a:ext cx="791308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327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2" r:id="rId1"/>
    <p:sldLayoutId id="2147483913" r:id="rId2"/>
    <p:sldLayoutId id="2147483914" r:id="rId3"/>
    <p:sldLayoutId id="2147483915" r:id="rId4"/>
    <p:sldLayoutId id="2147483916" r:id="rId5"/>
    <p:sldLayoutId id="2147483917" r:id="rId6"/>
    <p:sldLayoutId id="2147483918" r:id="rId7"/>
    <p:sldLayoutId id="2147483919" r:id="rId8"/>
    <p:sldLayoutId id="2147483920" r:id="rId9"/>
    <p:sldLayoutId id="2147483921" r:id="rId10"/>
    <p:sldLayoutId id="2147483922" r:id="rId11"/>
    <p:sldLayoutId id="2147483923" r:id="rId12"/>
    <p:sldLayoutId id="2147483924" r:id="rId13"/>
    <p:sldLayoutId id="2147483925" r:id="rId14"/>
    <p:sldLayoutId id="2147483926" r:id="rId15"/>
    <p:sldLayoutId id="2147483927" r:id="rId16"/>
    <p:sldLayoutId id="2147483928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83464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3444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0876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0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5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7125" y="852584"/>
            <a:ext cx="7723991" cy="2417741"/>
          </a:xfrm>
        </p:spPr>
        <p:txBody>
          <a:bodyPr>
            <a:normAutofit/>
          </a:bodyPr>
          <a:lstStyle/>
          <a:p>
            <a:pPr algn="ctr"/>
            <a:r>
              <a:rPr sz="3200" dirty="0" err="1"/>
              <a:t>Causales</a:t>
            </a:r>
            <a:r>
              <a:rPr sz="3200" dirty="0"/>
              <a:t> de </a:t>
            </a:r>
            <a:r>
              <a:rPr sz="3200" dirty="0" err="1"/>
              <a:t>Despido</a:t>
            </a:r>
            <a:r>
              <a:rPr sz="3200" dirty="0"/>
              <a:t> – </a:t>
            </a:r>
            <a:r>
              <a:rPr sz="3200" dirty="0" err="1"/>
              <a:t>Artículo</a:t>
            </a:r>
            <a:r>
              <a:rPr sz="3200" dirty="0"/>
              <a:t> 159</a:t>
            </a:r>
          </a:p>
          <a:p>
            <a:pPr algn="ctr"/>
            <a:r>
              <a:rPr sz="3200" dirty="0"/>
              <a:t>Código del </a:t>
            </a:r>
            <a:r>
              <a:rPr sz="3200" dirty="0" err="1"/>
              <a:t>Trabajo</a:t>
            </a:r>
            <a:endParaRPr sz="3200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D7799A1-1292-E391-1A87-7D98770F75E4}"/>
              </a:ext>
            </a:extLst>
          </p:cNvPr>
          <p:cNvSpPr txBox="1"/>
          <p:nvPr/>
        </p:nvSpPr>
        <p:spPr>
          <a:xfrm>
            <a:off x="2296758" y="4807817"/>
            <a:ext cx="41847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200" b="1" dirty="0">
                <a:solidFill>
                  <a:schemeClr val="bg1"/>
                </a:solidFill>
              </a:rPr>
              <a:t>Fresia Marlene Carrasco Julio.</a:t>
            </a:r>
            <a:br>
              <a:rPr lang="es-CL" sz="1200" b="1" dirty="0">
                <a:solidFill>
                  <a:schemeClr val="bg1"/>
                </a:solidFill>
              </a:rPr>
            </a:br>
            <a:r>
              <a:rPr lang="es-CL" sz="1200" b="1" dirty="0">
                <a:solidFill>
                  <a:schemeClr val="bg1"/>
                </a:solidFill>
              </a:rPr>
              <a:t>Asesor Contable, Tributario y Laboral</a:t>
            </a:r>
          </a:p>
          <a:p>
            <a:pPr algn="ctr"/>
            <a:r>
              <a:rPr lang="es-CL" sz="1200" b="1" dirty="0">
                <a:solidFill>
                  <a:schemeClr val="bg1"/>
                </a:solidFill>
              </a:rPr>
              <a:t>Magíster en Dirección Tributaria </a:t>
            </a:r>
          </a:p>
          <a:p>
            <a:pPr algn="ctr"/>
            <a:r>
              <a:rPr lang="es-CL" sz="1200" b="1" dirty="0">
                <a:solidFill>
                  <a:schemeClr val="bg1"/>
                </a:solidFill>
              </a:rPr>
              <a:t>Contador Auditor.</a:t>
            </a:r>
          </a:p>
          <a:p>
            <a:pPr algn="ctr"/>
            <a:r>
              <a:rPr lang="es-CL" sz="1200" b="1" dirty="0">
                <a:solidFill>
                  <a:schemeClr val="bg1"/>
                </a:solidFill>
              </a:rPr>
              <a:t>Diplomado en Derecho del Trabajo y Procesos Laborales. </a:t>
            </a:r>
            <a:br>
              <a:rPr lang="es-CL" sz="1200" b="1" dirty="0">
                <a:solidFill>
                  <a:schemeClr val="bg1"/>
                </a:solidFill>
              </a:rPr>
            </a:br>
            <a:r>
              <a:rPr lang="es-CL" sz="1200" b="1" dirty="0">
                <a:solidFill>
                  <a:schemeClr val="bg1"/>
                </a:solidFill>
              </a:rPr>
              <a:t>Técnico Jurídico.</a:t>
            </a:r>
            <a:endParaRPr lang="es-CL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Por qué tu empleado debe dejar de serlo para convertirse en un contribuidor">
            <a:extLst>
              <a:ext uri="{FF2B5EF4-FFF2-40B4-BE49-F238E27FC236}">
                <a16:creationId xmlns:a16="http://schemas.microsoft.com/office/drawing/2014/main" id="{DC0ACFFC-1E34-118C-A841-CF438988CF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6310" y="4694387"/>
            <a:ext cx="4140200" cy="195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964" y="112909"/>
            <a:ext cx="7773338" cy="1596177"/>
          </a:xfrm>
        </p:spPr>
        <p:txBody>
          <a:bodyPr>
            <a:normAutofit/>
          </a:bodyPr>
          <a:lstStyle/>
          <a:p>
            <a:r>
              <a:rPr lang="es-CL" dirty="0"/>
              <a:t>👤 RENUNCIA DEL TRABAJADOR </a:t>
            </a:r>
            <a:r>
              <a:rPr dirty="0"/>
              <a:t>(N°2)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490" y="2163613"/>
            <a:ext cx="8364071" cy="3365818"/>
          </a:xfrm>
        </p:spPr>
        <p:txBody>
          <a:bodyPr>
            <a:normAutofit fontScale="77500" lnSpcReduction="20000"/>
          </a:bodyPr>
          <a:lstStyle/>
          <a:p>
            <a:pPr algn="just">
              <a:lnSpc>
                <a:spcPct val="170000"/>
              </a:lnSpc>
            </a:pPr>
            <a:r>
              <a:rPr sz="2600" dirty="0"/>
              <a:t> </a:t>
            </a:r>
            <a:r>
              <a:rPr sz="2600" dirty="0" err="1"/>
              <a:t>Decisión</a:t>
            </a:r>
            <a:r>
              <a:rPr sz="2600" dirty="0"/>
              <a:t> </a:t>
            </a:r>
            <a:r>
              <a:rPr sz="2600" dirty="0" err="1"/>
              <a:t>voluntaria</a:t>
            </a:r>
            <a:r>
              <a:rPr sz="2600" dirty="0"/>
              <a:t> del </a:t>
            </a:r>
            <a:r>
              <a:rPr sz="2600" dirty="0" err="1"/>
              <a:t>trabajador</a:t>
            </a:r>
            <a:r>
              <a:rPr sz="2600" dirty="0"/>
              <a:t>.</a:t>
            </a:r>
          </a:p>
          <a:p>
            <a:pPr algn="just">
              <a:lnSpc>
                <a:spcPct val="170000"/>
              </a:lnSpc>
            </a:pPr>
            <a:r>
              <a:rPr sz="2600" dirty="0"/>
              <a:t> Aviso </a:t>
            </a:r>
            <a:r>
              <a:rPr sz="2600" dirty="0" err="1"/>
              <a:t>escrito</a:t>
            </a:r>
            <a:r>
              <a:rPr sz="2600" dirty="0"/>
              <a:t> con 30 días de </a:t>
            </a:r>
            <a:r>
              <a:rPr sz="2600" dirty="0" err="1"/>
              <a:t>anticipación</a:t>
            </a:r>
            <a:r>
              <a:rPr sz="2600" dirty="0"/>
              <a:t>.</a:t>
            </a:r>
          </a:p>
          <a:p>
            <a:pPr algn="just">
              <a:lnSpc>
                <a:spcPct val="170000"/>
              </a:lnSpc>
            </a:pPr>
            <a:r>
              <a:rPr sz="2600" dirty="0"/>
              <a:t> </a:t>
            </a:r>
            <a:r>
              <a:rPr sz="2600" dirty="0" err="1"/>
              <a:t>Firmada</a:t>
            </a:r>
            <a:r>
              <a:rPr sz="2600" dirty="0"/>
              <a:t> ante </a:t>
            </a:r>
            <a:r>
              <a:rPr sz="2600" dirty="0" err="1"/>
              <a:t>notario</a:t>
            </a:r>
            <a:r>
              <a:rPr sz="2600" dirty="0"/>
              <a:t>, inspector del </a:t>
            </a:r>
            <a:r>
              <a:rPr sz="2600" dirty="0" err="1"/>
              <a:t>trabajo</a:t>
            </a:r>
            <a:r>
              <a:rPr sz="2600" dirty="0"/>
              <a:t> o </a:t>
            </a:r>
            <a:r>
              <a:rPr lang="es-ES" sz="2600" dirty="0"/>
              <a:t>   </a:t>
            </a:r>
            <a:r>
              <a:rPr sz="2600" dirty="0" err="1"/>
              <a:t>sindicato</a:t>
            </a:r>
            <a:r>
              <a:rPr sz="2600" dirty="0"/>
              <a:t>.</a:t>
            </a:r>
          </a:p>
          <a:p>
            <a:pPr algn="just">
              <a:lnSpc>
                <a:spcPct val="170000"/>
              </a:lnSpc>
            </a:pPr>
            <a:r>
              <a:rPr sz="2600" dirty="0"/>
              <a:t> No hay </a:t>
            </a:r>
            <a:r>
              <a:rPr sz="2600" dirty="0" err="1"/>
              <a:t>indemnización</a:t>
            </a:r>
            <a:r>
              <a:rPr sz="2600" dirty="0"/>
              <a:t> </a:t>
            </a:r>
            <a:r>
              <a:rPr sz="2600" dirty="0" err="1"/>
              <a:t>por</a:t>
            </a:r>
            <a:r>
              <a:rPr sz="2600" dirty="0"/>
              <a:t> </a:t>
            </a:r>
            <a:r>
              <a:rPr sz="2600" dirty="0" err="1"/>
              <a:t>años</a:t>
            </a:r>
            <a:r>
              <a:rPr sz="2600" dirty="0"/>
              <a:t> de </a:t>
            </a:r>
            <a:r>
              <a:rPr sz="2600" dirty="0" err="1"/>
              <a:t>servicio</a:t>
            </a:r>
            <a:r>
              <a:rPr sz="2600" dirty="0"/>
              <a:t>.</a:t>
            </a:r>
          </a:p>
          <a:p>
            <a:pPr algn="just">
              <a:lnSpc>
                <a:spcPct val="170000"/>
              </a:lnSpc>
            </a:pPr>
            <a:r>
              <a:rPr sz="2600" dirty="0" err="1"/>
              <a:t>Corresponde</a:t>
            </a:r>
            <a:r>
              <a:rPr sz="2600" dirty="0"/>
              <a:t> </a:t>
            </a:r>
            <a:r>
              <a:rPr sz="2600" dirty="0" err="1"/>
              <a:t>pago</a:t>
            </a:r>
            <a:r>
              <a:rPr sz="2600" dirty="0"/>
              <a:t> de </a:t>
            </a:r>
            <a:r>
              <a:rPr sz="2600" dirty="0" err="1"/>
              <a:t>finiquito</a:t>
            </a:r>
            <a:r>
              <a:rPr sz="2600" dirty="0"/>
              <a:t> (</a:t>
            </a:r>
            <a:r>
              <a:rPr sz="2600" dirty="0" err="1"/>
              <a:t>vacaciones</a:t>
            </a:r>
            <a:r>
              <a:rPr sz="2600" dirty="0"/>
              <a:t>, </a:t>
            </a:r>
            <a:r>
              <a:rPr sz="2600" dirty="0" err="1"/>
              <a:t>remuneraciones</a:t>
            </a:r>
            <a:r>
              <a:rPr sz="2600" dirty="0"/>
              <a:t>).</a:t>
            </a:r>
            <a:endParaRPr lang="es-ES" sz="2600" dirty="0"/>
          </a:p>
          <a:p>
            <a:pPr algn="just">
              <a:lnSpc>
                <a:spcPct val="170000"/>
              </a:lnSpc>
            </a:pPr>
            <a:endParaRPr sz="2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⚰️ Muerte del trabajador (N°3)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527" y="2209501"/>
            <a:ext cx="6343201" cy="3530600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dirty="0"/>
              <a:t>• </a:t>
            </a:r>
            <a:r>
              <a:rPr dirty="0" err="1"/>
              <a:t>Contrato</a:t>
            </a:r>
            <a:r>
              <a:rPr dirty="0"/>
              <a:t> termina </a:t>
            </a:r>
            <a:r>
              <a:rPr dirty="0" err="1"/>
              <a:t>automáticamente</a:t>
            </a:r>
            <a:r>
              <a:rPr dirty="0"/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dirty="0"/>
              <a:t>• No </a:t>
            </a:r>
            <a:r>
              <a:rPr dirty="0" err="1"/>
              <a:t>requiere</a:t>
            </a:r>
            <a:r>
              <a:rPr dirty="0"/>
              <a:t> </a:t>
            </a:r>
            <a:r>
              <a:rPr dirty="0" err="1"/>
              <a:t>requisitos</a:t>
            </a:r>
            <a:r>
              <a:rPr dirty="0"/>
              <a:t> </a:t>
            </a:r>
            <a:r>
              <a:rPr dirty="0" err="1"/>
              <a:t>formales</a:t>
            </a:r>
            <a:r>
              <a:rPr dirty="0"/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dirty="0"/>
              <a:t>• Derechos </a:t>
            </a:r>
            <a:r>
              <a:rPr dirty="0" err="1"/>
              <a:t>pendientes</a:t>
            </a:r>
            <a:r>
              <a:rPr dirty="0"/>
              <a:t> se pagan a </a:t>
            </a:r>
            <a:r>
              <a:rPr dirty="0" err="1"/>
              <a:t>herederos</a:t>
            </a:r>
            <a:r>
              <a:rPr dirty="0"/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dirty="0"/>
              <a:t>• No hay </a:t>
            </a:r>
            <a:r>
              <a:rPr dirty="0" err="1"/>
              <a:t>indemnización</a:t>
            </a:r>
            <a:r>
              <a:rPr dirty="0"/>
              <a:t> </a:t>
            </a:r>
            <a:r>
              <a:rPr dirty="0" err="1"/>
              <a:t>por</a:t>
            </a:r>
            <a:r>
              <a:rPr dirty="0"/>
              <a:t> </a:t>
            </a:r>
            <a:r>
              <a:rPr dirty="0" err="1"/>
              <a:t>años</a:t>
            </a:r>
            <a:r>
              <a:rPr dirty="0"/>
              <a:t> de </a:t>
            </a:r>
            <a:r>
              <a:rPr dirty="0" err="1"/>
              <a:t>servicio</a:t>
            </a:r>
            <a:r>
              <a:rPr dirty="0"/>
              <a:t>.</a:t>
            </a:r>
          </a:p>
        </p:txBody>
      </p:sp>
      <p:pic>
        <p:nvPicPr>
          <p:cNvPr id="2050" name="Picture 2" descr="FI-LSB-USO protesta por el fallecimiento de un trabajador en Gerdau - USO  Industria - Federación de Industria de la Unión Sindical Obrera">
            <a:extLst>
              <a:ext uri="{FF2B5EF4-FFF2-40B4-BE49-F238E27FC236}">
                <a16:creationId xmlns:a16="http://schemas.microsoft.com/office/drawing/2014/main" id="{7FE12DA7-E94C-47D7-B1D4-4A5AC277A4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8728" y="4557246"/>
            <a:ext cx="1751479" cy="1751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📅 Vencimiento del plazo (N°4)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139" y="2740511"/>
            <a:ext cx="8019826" cy="2896497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400" dirty="0"/>
              <a:t>• </a:t>
            </a:r>
            <a:r>
              <a:rPr sz="2400" dirty="0" err="1"/>
              <a:t>Aplica</a:t>
            </a:r>
            <a:r>
              <a:rPr sz="2400" dirty="0"/>
              <a:t> a </a:t>
            </a:r>
            <a:r>
              <a:rPr sz="2400" dirty="0" err="1"/>
              <a:t>contratos</a:t>
            </a:r>
            <a:r>
              <a:rPr sz="2400" dirty="0"/>
              <a:t> a </a:t>
            </a:r>
            <a:r>
              <a:rPr sz="2400" dirty="0" err="1"/>
              <a:t>plazo</a:t>
            </a:r>
            <a:r>
              <a:rPr sz="2400" dirty="0"/>
              <a:t> </a:t>
            </a:r>
            <a:r>
              <a:rPr sz="2400" dirty="0" err="1"/>
              <a:t>fijo</a:t>
            </a:r>
            <a:r>
              <a:rPr sz="2400" dirty="0"/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sz="2400" dirty="0"/>
              <a:t>• </a:t>
            </a:r>
            <a:r>
              <a:rPr sz="2400" dirty="0" err="1"/>
              <a:t>Máximo</a:t>
            </a:r>
            <a:r>
              <a:rPr sz="2400" dirty="0"/>
              <a:t> 1 </a:t>
            </a:r>
            <a:r>
              <a:rPr sz="2400" dirty="0" err="1"/>
              <a:t>año</a:t>
            </a:r>
            <a:r>
              <a:rPr sz="2400" dirty="0"/>
              <a:t> (2 </a:t>
            </a:r>
            <a:r>
              <a:rPr sz="2400" dirty="0" err="1"/>
              <a:t>años</a:t>
            </a:r>
            <a:r>
              <a:rPr sz="2400" dirty="0"/>
              <a:t> para </a:t>
            </a:r>
            <a:r>
              <a:rPr sz="2400" dirty="0" err="1"/>
              <a:t>profesionales</a:t>
            </a:r>
            <a:r>
              <a:rPr sz="2400" dirty="0"/>
              <a:t>/</a:t>
            </a:r>
            <a:r>
              <a:rPr sz="2400" dirty="0" err="1"/>
              <a:t>gerentes</a:t>
            </a:r>
            <a:r>
              <a:rPr sz="2400" dirty="0"/>
              <a:t>).</a:t>
            </a:r>
          </a:p>
          <a:p>
            <a:pPr marL="0" indent="0">
              <a:lnSpc>
                <a:spcPct val="150000"/>
              </a:lnSpc>
              <a:buNone/>
            </a:pPr>
            <a:r>
              <a:rPr sz="2400" dirty="0"/>
              <a:t>• </a:t>
            </a:r>
            <a:r>
              <a:rPr sz="2400" dirty="0" err="1"/>
              <a:t>Renovado</a:t>
            </a:r>
            <a:r>
              <a:rPr sz="2400" dirty="0"/>
              <a:t> </a:t>
            </a:r>
            <a:r>
              <a:rPr sz="2400" dirty="0" err="1"/>
              <a:t>más</a:t>
            </a:r>
            <a:r>
              <a:rPr sz="2400" dirty="0"/>
              <a:t> de </a:t>
            </a:r>
            <a:r>
              <a:rPr sz="2400" dirty="0" err="1"/>
              <a:t>una</a:t>
            </a:r>
            <a:r>
              <a:rPr sz="2400" dirty="0"/>
              <a:t> </a:t>
            </a:r>
            <a:r>
              <a:rPr sz="2400" dirty="0" err="1"/>
              <a:t>vez</a:t>
            </a:r>
            <a:r>
              <a:rPr sz="2400" dirty="0"/>
              <a:t> → </a:t>
            </a:r>
            <a:r>
              <a:rPr sz="2400" dirty="0" err="1"/>
              <a:t>contrato</a:t>
            </a:r>
            <a:r>
              <a:rPr sz="2400" dirty="0"/>
              <a:t> </a:t>
            </a:r>
            <a:r>
              <a:rPr sz="2400" dirty="0" err="1"/>
              <a:t>indefinido</a:t>
            </a:r>
            <a:r>
              <a:rPr sz="2400" dirty="0"/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sz="2400" dirty="0"/>
              <a:t>• No hay </a:t>
            </a:r>
            <a:r>
              <a:rPr sz="2400" dirty="0" err="1"/>
              <a:t>indemnización</a:t>
            </a:r>
            <a:r>
              <a:rPr sz="2400" dirty="0"/>
              <a:t> (salvo </a:t>
            </a:r>
            <a:r>
              <a:rPr sz="2400" dirty="0" err="1"/>
              <a:t>término</a:t>
            </a:r>
            <a:r>
              <a:rPr sz="2400" dirty="0"/>
              <a:t> </a:t>
            </a:r>
            <a:r>
              <a:rPr sz="2400" dirty="0" err="1"/>
              <a:t>anticipado</a:t>
            </a:r>
            <a:r>
              <a:rPr sz="2400" dirty="0"/>
              <a:t>).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Los incendios forestales de Chile son la &quot;mayor tragedia&quot; desde el terremoto  de 2010, según Boric | CNN">
            <a:extLst>
              <a:ext uri="{FF2B5EF4-FFF2-40B4-BE49-F238E27FC236}">
                <a16:creationId xmlns:a16="http://schemas.microsoft.com/office/drawing/2014/main" id="{2CAAA234-8FEC-97D3-AE63-3D5FC60510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9452" y="5373995"/>
            <a:ext cx="2195456" cy="1229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5782" y="254550"/>
            <a:ext cx="7773338" cy="1596177"/>
          </a:xfrm>
        </p:spPr>
        <p:txBody>
          <a:bodyPr>
            <a:normAutofit/>
          </a:bodyPr>
          <a:lstStyle/>
          <a:p>
            <a:r>
              <a:rPr sz="3200" dirty="0"/>
              <a:t>🌪️ Caso </a:t>
            </a:r>
            <a:r>
              <a:rPr sz="3200" dirty="0" err="1"/>
              <a:t>fortuito</a:t>
            </a:r>
            <a:r>
              <a:rPr sz="3200" dirty="0"/>
              <a:t> o </a:t>
            </a:r>
            <a:r>
              <a:rPr sz="3200" dirty="0" err="1"/>
              <a:t>fuerza</a:t>
            </a:r>
            <a:r>
              <a:rPr sz="3200" dirty="0"/>
              <a:t> mayor (N°6)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5782" y="2453155"/>
            <a:ext cx="8878218" cy="3424107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dirty="0">
                <a:cs typeface="Calibri" panose="020F0502020204030204" pitchFamily="34" charset="0"/>
              </a:rPr>
              <a:t>• </a:t>
            </a:r>
            <a:r>
              <a:rPr lang="es-CL" cap="none" dirty="0">
                <a:cs typeface="Calibri" panose="020F0502020204030204" pitchFamily="34" charset="0"/>
              </a:rPr>
              <a:t>HECHO IMPREVISIBLE, IRRESISTIBLE Y EXTERNO.; TERREMOTO, INCENDIO, INUNDACIÓN.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es-CL" cap="none" dirty="0">
                <a:cs typeface="Calibri" panose="020F0502020204030204" pitchFamily="34" charset="0"/>
              </a:rPr>
              <a:t>• DEBE IMPOSIBILITAR CONTINUAR LA RELACIÓN LABORAL.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es-CL" cap="none" dirty="0">
                <a:cs typeface="Calibri" panose="020F0502020204030204" pitchFamily="34" charset="0"/>
              </a:rPr>
              <a:t>• SE DEBE DAR AVISO DENTRO DE LOS 6 DÍAS HÁBILES SIGUIENTES AL DE LA SEPARACIÓN DEL TRABAJADOR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es-CL" cap="none" dirty="0">
                <a:cs typeface="Calibri" panose="020F0502020204030204" pitchFamily="34" charset="0"/>
              </a:rPr>
              <a:t>• NO HAY INDEMNIZACIÓN, SOLO PAGO DE FINIQUITO.</a:t>
            </a:r>
          </a:p>
          <a:p>
            <a:pPr marL="0" indent="0" algn="just">
              <a:buNone/>
            </a:pPr>
            <a:endParaRPr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📊 Cuadro Comparativo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1157966"/>
              </p:ext>
            </p:extLst>
          </p:nvPr>
        </p:nvGraphicFramePr>
        <p:xfrm>
          <a:off x="548640" y="1948308"/>
          <a:ext cx="7863840" cy="4746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1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1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21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0288">
                <a:tc>
                  <a:txBody>
                    <a:bodyPr/>
                    <a:lstStyle/>
                    <a:p>
                      <a:r>
                        <a:t>Causal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Requisitos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Indemnización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0336">
                <a:tc>
                  <a:txBody>
                    <a:bodyPr/>
                    <a:lstStyle/>
                    <a:p>
                      <a:r>
                        <a:t>Renuncia (N°2)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Aviso escrito con 30 días.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No corresponde, solo finiquito.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0481">
                <a:tc>
                  <a:txBody>
                    <a:bodyPr/>
                    <a:lstStyle/>
                    <a:p>
                      <a:r>
                        <a:t>Muerte (N°3)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dirty="0" err="1"/>
                        <a:t>Ninguno</a:t>
                      </a:r>
                      <a:r>
                        <a:rPr dirty="0"/>
                        <a:t>, </a:t>
                      </a:r>
                      <a:r>
                        <a:rPr dirty="0" err="1"/>
                        <a:t>ocurre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automáticamente</a:t>
                      </a:r>
                      <a:r>
                        <a:rPr dirty="0"/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dirty="0"/>
                        <a:t>No </a:t>
                      </a:r>
                      <a:r>
                        <a:rPr dirty="0" err="1"/>
                        <a:t>corresponde</a:t>
                      </a:r>
                      <a:r>
                        <a:rPr dirty="0"/>
                        <a:t>, </a:t>
                      </a:r>
                      <a:r>
                        <a:rPr dirty="0" err="1"/>
                        <a:t>herederos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reciben</a:t>
                      </a:r>
                      <a:r>
                        <a:rPr dirty="0"/>
                        <a:t> derechos </a:t>
                      </a:r>
                      <a:r>
                        <a:rPr dirty="0" err="1"/>
                        <a:t>pendientes</a:t>
                      </a:r>
                      <a:r>
                        <a:rPr dirty="0"/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6883">
                <a:tc>
                  <a:txBody>
                    <a:bodyPr/>
                    <a:lstStyle/>
                    <a:p>
                      <a:r>
                        <a:t>Vencimiento plazo (N°4)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dirty="0" err="1"/>
                        <a:t>Plazo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máximo</a:t>
                      </a:r>
                      <a:r>
                        <a:rPr dirty="0"/>
                        <a:t> 1 o 2 </a:t>
                      </a:r>
                      <a:r>
                        <a:rPr dirty="0" err="1"/>
                        <a:t>años</a:t>
                      </a:r>
                      <a:r>
                        <a:rPr lang="es-ES" dirty="0"/>
                        <a:t>.</a:t>
                      </a:r>
                    </a:p>
                    <a:p>
                      <a:r>
                        <a:rPr lang="es-ES" dirty="0"/>
                        <a:t>Debo avisar 3 días antes o hasta 3 días después.</a:t>
                      </a:r>
                      <a:endParaRPr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No corresponde, salvo término anticipado.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49125">
                <a:tc>
                  <a:txBody>
                    <a:bodyPr/>
                    <a:lstStyle/>
                    <a:p>
                      <a:r>
                        <a:t>Caso fortuito (N°6)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dirty="0" err="1"/>
                        <a:t>Hecho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imprevisible</a:t>
                      </a:r>
                      <a:r>
                        <a:rPr dirty="0"/>
                        <a:t>, irresistible y </a:t>
                      </a:r>
                      <a:r>
                        <a:rPr dirty="0" err="1"/>
                        <a:t>externo</a:t>
                      </a:r>
                      <a:r>
                        <a:rPr dirty="0"/>
                        <a:t>.</a:t>
                      </a:r>
                      <a:endParaRPr lang="es-ES" dirty="0"/>
                    </a:p>
                    <a:p>
                      <a:r>
                        <a:rPr lang="es-CL" dirty="0"/>
                        <a:t>Debo avisar 6 días posteriores </a:t>
                      </a:r>
                      <a:endParaRPr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dirty="0"/>
                        <a:t>No </a:t>
                      </a:r>
                      <a:r>
                        <a:rPr dirty="0" err="1"/>
                        <a:t>corresponde</a:t>
                      </a:r>
                      <a:r>
                        <a:rPr dirty="0"/>
                        <a:t>, solo </a:t>
                      </a:r>
                      <a:r>
                        <a:rPr dirty="0" err="1"/>
                        <a:t>finiquito</a:t>
                      </a:r>
                      <a:r>
                        <a:rPr dirty="0"/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la de reuniones Ion">
  <a:themeElements>
    <a:clrScheme name="Sala de reuniones Ion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Sala de reuniones 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ala de reuniones 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tint val="100000"/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A3AB87EF-B655-4FFF-8D05-F333AD7F278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{4A696170-EB0B-D34C-8478-0EABB0BAEF12}tf10001076</Template>
  <TotalTime>42</TotalTime>
  <Words>340</Words>
  <Application>Microsoft Macintosh PowerPoint</Application>
  <PresentationFormat>Presentación en pantalla (4:3)</PresentationFormat>
  <Paragraphs>45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0" baseType="lpstr">
      <vt:lpstr>Arial</vt:lpstr>
      <vt:lpstr>Century Gothic</vt:lpstr>
      <vt:lpstr>Wingdings 3</vt:lpstr>
      <vt:lpstr>Sala de reuniones Ion</vt:lpstr>
      <vt:lpstr>Causales de Despido – Artículo 159 Código del Trabajo</vt:lpstr>
      <vt:lpstr>👤 RENUNCIA DEL TRABAJADOR (N°2)</vt:lpstr>
      <vt:lpstr>⚰️ Muerte del trabajador (N°3)</vt:lpstr>
      <vt:lpstr>📅 Vencimiento del plazo (N°4)</vt:lpstr>
      <vt:lpstr>🌪️ Caso fortuito o fuerza mayor (N°6)</vt:lpstr>
      <vt:lpstr>📊 Cuadro Comparativo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Causales de Despido – Artículo 159 Código del Trabajo (Chile)</dc:title>
  <dc:subject/>
  <dc:creator/>
  <cp:keywords/>
  <dc:description>generated using python-pptx</dc:description>
  <cp:lastModifiedBy>Microsoft Office User</cp:lastModifiedBy>
  <cp:revision>5</cp:revision>
  <dcterms:created xsi:type="dcterms:W3CDTF">2013-01-27T09:14:16Z</dcterms:created>
  <dcterms:modified xsi:type="dcterms:W3CDTF">2025-09-21T00:46:51Z</dcterms:modified>
  <cp:category/>
</cp:coreProperties>
</file>