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7" r:id="rId1"/>
  </p:sldMasterIdLst>
  <p:sldIdLst>
    <p:sldId id="256" r:id="rId2"/>
    <p:sldId id="257" r:id="rId3"/>
    <p:sldId id="265" r:id="rId4"/>
    <p:sldId id="266" r:id="rId5"/>
    <p:sldId id="267" r:id="rId6"/>
    <p:sldId id="259" r:id="rId7"/>
    <p:sldId id="260" r:id="rId8"/>
    <p:sldId id="261" r:id="rId9"/>
    <p:sldId id="268" r:id="rId10"/>
    <p:sldId id="269" r:id="rId11"/>
    <p:sldId id="262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8"/>
  </p:normalViewPr>
  <p:slideViewPr>
    <p:cSldViewPr snapToGrid="0" snapToObjects="1">
      <p:cViewPr varScale="1">
        <p:scale>
          <a:sx n="119" d="100"/>
          <a:sy n="119" d="100"/>
        </p:scale>
        <p:origin x="144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11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810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053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4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430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010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372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01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50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74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410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91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t>IVA a los Servicios Digitales en Chile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t>Contexto, Alcances y Desafíos</a:t>
            </a:r>
          </a:p>
          <a:p>
            <a:r>
              <a:t>Clase de Tributación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F33E286-74C7-20F6-6D30-67112A1A6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34" y="344936"/>
            <a:ext cx="6758693" cy="616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964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Impacto en los Agentes Económicos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Consumidores: precios aumentaron, IVA cobrado automáticamente.</a:t>
            </a:r>
          </a:p>
          <a:p>
            <a:endParaRPr/>
          </a:p>
          <a:p>
            <a:r>
              <a:t>Empresas: pueden usar IVA como crédito fiscal.</a:t>
            </a:r>
          </a:p>
          <a:p>
            <a:endParaRPr/>
          </a:p>
          <a:p>
            <a:r>
              <a:t>Estado: aumenta recaudación y equidad entre proveedores.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6. Desafíos y Consideraciones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Control y fiscalización de plataformas extranjeras.</a:t>
            </a:r>
          </a:p>
          <a:p>
            <a:r>
              <a:t>- Riesgo de doble tributación.</a:t>
            </a:r>
          </a:p>
          <a:p>
            <a:r>
              <a:t>- Encarecimiento para usuarios finales.</a:t>
            </a:r>
          </a:p>
          <a:p>
            <a:r>
              <a:t>- Necesidad de adaptar la normativa a la innovación tecnológica.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La economía digital transformó el consumo de bienes y servicios.</a:t>
            </a:r>
          </a:p>
          <a:p>
            <a:r>
              <a:t>Plataformas como Netflix, Spotify o Uber son parte de la vida diaria.</a:t>
            </a:r>
          </a:p>
          <a:p>
            <a:r>
              <a:t>Con la Ley N° 21.210 (1 de junio de 2020) se incorporó el IVA a servicios digitales para equiparar proveedores nacionales y extranjeros.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317395-CD5F-04C1-372F-08D1A796F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650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CL" sz="4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Definición de Hecho Gravado</a:t>
            </a:r>
            <a:br>
              <a:rPr lang="es-CL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B32EFD-380A-87A1-84A0-BABF9E18BE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CL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</a:t>
            </a:r>
            <a:r>
              <a:rPr lang="es-CL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hecho gravado</a:t>
            </a:r>
            <a:r>
              <a:rPr lang="es-CL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es la situación, acto o contrato que, al cumplirse, da origen a la obligación tributaria de pagar IVA.</a:t>
            </a:r>
            <a:endParaRPr lang="es-C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CL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ley distingue entre:</a:t>
            </a:r>
          </a:p>
          <a:p>
            <a:endParaRPr lang="es-C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CL" sz="2400" b="1" u="sng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Hechos gravados básicos (artículos 2 y 8 de la Ley)</a:t>
            </a:r>
          </a:p>
          <a:p>
            <a:endParaRPr lang="es-C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CL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Ventas</a:t>
            </a:r>
            <a:r>
              <a:rPr lang="es-CL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transferencias de dominio de bienes corporales muebles e inmuebles de propiedad de empresas constructoras.</a:t>
            </a:r>
            <a:endParaRPr lang="es-C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CL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Servicios</a:t>
            </a:r>
            <a:r>
              <a:rPr lang="es-CL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prestaciones remuneradas realizadas por una persona a favor de otra, cuando provienen del ejercicio de actividades incluidas en el artículo 20 de la Ley sobre Impuesto a la Renta (LIR).</a:t>
            </a:r>
            <a:endParaRPr lang="es-C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73441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ABB77A-9E9F-4E7F-2E2E-DF57F204E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CL" sz="4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Elementos del Hecho Gravado</a:t>
            </a:r>
            <a:br>
              <a:rPr lang="es-CL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561DC1-A285-2761-C8F4-C74F133140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que un acto sea considerado hecho gravado con IVA deben cumplirse ciertos elementos:</a:t>
            </a:r>
            <a:endParaRPr lang="es-C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CL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Sujeto activo</a:t>
            </a:r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El Fisco de Chile (a través del SII).</a:t>
            </a:r>
            <a:endParaRPr lang="es-C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CL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Sujeto pasivo</a:t>
            </a:r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El contribuyente (vendedor, prestador de servicios, importador).</a:t>
            </a:r>
            <a:endParaRPr lang="es-C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s-CL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Base imponible</a:t>
            </a:r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El valor de la operación (precio de venta o remuneración).</a:t>
            </a:r>
            <a:endParaRPr lang="es-C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CL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Tasa</a:t>
            </a:r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En Chile es del </a:t>
            </a:r>
            <a:r>
              <a:rPr lang="es-CL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19%</a:t>
            </a:r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sobre la base imponible</a:t>
            </a:r>
            <a:r>
              <a:rPr lang="es-CL" dirty="0">
                <a:effectLst/>
              </a:rPr>
              <a:t> 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33761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378825-D5F3-0E04-C74F-BA3402709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044" y="332680"/>
            <a:ext cx="6683188" cy="706240"/>
          </a:xfrm>
        </p:spPr>
        <p:txBody>
          <a:bodyPr>
            <a:normAutofit fontScale="90000"/>
          </a:bodyPr>
          <a:lstStyle/>
          <a:p>
            <a:r>
              <a:rPr lang="es-CL" b="1" i="0" cap="all" dirty="0">
                <a:solidFill>
                  <a:srgbClr val="54585D"/>
                </a:solidFill>
                <a:effectLst/>
                <a:latin typeface="Roboto Slab" pitchFamily="2" charset="0"/>
              </a:rPr>
              <a:t>Decreto Ley 825</a:t>
            </a:r>
            <a:br>
              <a:rPr lang="es-CL" b="0" i="0" cap="all" dirty="0">
                <a:solidFill>
                  <a:srgbClr val="54585D"/>
                </a:solidFill>
                <a:effectLst/>
                <a:latin typeface="Roboto Slab" pitchFamily="2" charset="0"/>
              </a:rPr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D45F55-932C-2FD6-4661-14EA72123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437" y="1038920"/>
            <a:ext cx="8400379" cy="5486400"/>
          </a:xfrm>
        </p:spPr>
        <p:txBody>
          <a:bodyPr>
            <a:normAutofit/>
          </a:bodyPr>
          <a:lstStyle/>
          <a:p>
            <a:pPr algn="just"/>
            <a:r>
              <a:rPr lang="es-CL" dirty="0"/>
              <a:t>Art. 8 letra n) Los siguientes servicios remunerados realizados por prestadores domiciliados o residentes en el extranjero:</a:t>
            </a:r>
          </a:p>
          <a:p>
            <a:pPr algn="just"/>
            <a:br>
              <a:rPr lang="es-CL" dirty="0"/>
            </a:br>
            <a:r>
              <a:rPr lang="es-CL" dirty="0"/>
              <a:t>    1. La intermediación de servicios prestados en Chile, cualquiera sea su naturaleza, o de ventas realizadas en Chile o en el extranjero siempre que estas últimas den origen a una importación;</a:t>
            </a:r>
          </a:p>
          <a:p>
            <a:pPr algn="just"/>
            <a:r>
              <a:rPr lang="es-CL" dirty="0"/>
              <a:t>    2. El suministro o la entrega de contenido de entretenimiento digital, tal como videos, música, juegos u otros análogos, a través de descarga, streaming u otra tecnología, incluyendo para estos efectos, textos, revistas, diarios y libros;</a:t>
            </a:r>
          </a:p>
          <a:p>
            <a:pPr algn="just"/>
            <a:r>
              <a:rPr lang="es-CL" dirty="0"/>
              <a:t>    3. La puesta a disposición de software, almacenamiento, plataformas o infraestructura informática; y</a:t>
            </a:r>
          </a:p>
          <a:p>
            <a:pPr algn="just"/>
            <a:r>
              <a:rPr lang="es-CL" dirty="0"/>
              <a:t>    4. La publicidad, con independencia del soporte o medio a través del cual sea entregada, materializada o ejecutada.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73425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Servicios Digitales Gravados con IVA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Streaming: Netflix, Spotify.</a:t>
            </a:r>
          </a:p>
          <a:p>
            <a:r>
              <a:t>- Publicidad digital: Google Ads, Facebook Ads.</a:t>
            </a:r>
          </a:p>
          <a:p>
            <a:r>
              <a:t>- Intermediación: Uber, Airbnb.</a:t>
            </a:r>
          </a:p>
          <a:p>
            <a:r>
              <a:t>- Almacenamiento en la nube: Dropbox, Google Drive.</a:t>
            </a:r>
          </a:p>
          <a:p>
            <a:r>
              <a:t>- Software y apps: Microsoft 365.</a:t>
            </a:r>
          </a:p>
        </p:txBody>
      </p:sp>
      <p:pic>
        <p:nvPicPr>
          <p:cNvPr id="1026" name="Picture 2" descr="Netflix Latinoamérica - YouTube">
            <a:extLst>
              <a:ext uri="{FF2B5EF4-FFF2-40B4-BE49-F238E27FC236}">
                <a16:creationId xmlns:a16="http://schemas.microsoft.com/office/drawing/2014/main" id="{7A081D72-1A1D-D10A-58EF-EB0BA5B67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7207">
            <a:off x="470649" y="4764964"/>
            <a:ext cx="1170568" cy="117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pps para Android de Uber Technologies, Inc. en Google Play">
            <a:extLst>
              <a:ext uri="{FF2B5EF4-FFF2-40B4-BE49-F238E27FC236}">
                <a16:creationId xmlns:a16="http://schemas.microsoft.com/office/drawing/2014/main" id="{AD5D2D37-E0BD-4FF6-7B8A-2D7136390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595" y="5060676"/>
            <a:ext cx="1170567" cy="117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irbnb: Caso de éxito en elearning - Edutin Academy">
            <a:extLst>
              <a:ext uri="{FF2B5EF4-FFF2-40B4-BE49-F238E27FC236}">
                <a16:creationId xmlns:a16="http://schemas.microsoft.com/office/drawing/2014/main" id="{87D76B90-C228-58C5-584F-ED664D215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1789">
            <a:off x="4445604" y="4900624"/>
            <a:ext cx="171450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ropbox">
            <a:extLst>
              <a:ext uri="{FF2B5EF4-FFF2-40B4-BE49-F238E27FC236}">
                <a16:creationId xmlns:a16="http://schemas.microsoft.com/office/drawing/2014/main" id="{EC5700DA-816E-CD50-3396-59CFFE0CC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0713">
            <a:off x="6671067" y="1671968"/>
            <a:ext cx="2204181" cy="146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acebook - Wikipedia, la enciclopedia libre">
            <a:extLst>
              <a:ext uri="{FF2B5EF4-FFF2-40B4-BE49-F238E27FC236}">
                <a16:creationId xmlns:a16="http://schemas.microsoft.com/office/drawing/2014/main" id="{24EAB156-36DC-D993-9CD6-8271F68B1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560" y="4326086"/>
            <a:ext cx="1466783" cy="146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 </a:t>
            </a:r>
            <a:r>
              <a:rPr dirty="0" err="1"/>
              <a:t>Sujetos</a:t>
            </a:r>
            <a:r>
              <a:rPr dirty="0"/>
              <a:t> </a:t>
            </a:r>
            <a:r>
              <a:rPr dirty="0" err="1"/>
              <a:t>Obligados</a:t>
            </a:r>
            <a:r>
              <a:rPr dirty="0"/>
              <a:t> y </a:t>
            </a:r>
            <a:r>
              <a:rPr dirty="0" err="1"/>
              <a:t>Mecanismo</a:t>
            </a:r>
            <a:r>
              <a:rPr dirty="0"/>
              <a:t> de </a:t>
            </a:r>
            <a:r>
              <a:rPr dirty="0" err="1"/>
              <a:t>Cobro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/>
              <a:t>Se </a:t>
            </a:r>
            <a:r>
              <a:rPr dirty="0" err="1"/>
              <a:t>considera</a:t>
            </a:r>
            <a:r>
              <a:rPr dirty="0"/>
              <a:t> </a:t>
            </a:r>
            <a:r>
              <a:rPr dirty="0" err="1"/>
              <a:t>gravado</a:t>
            </a:r>
            <a:r>
              <a:rPr dirty="0"/>
              <a:t> </a:t>
            </a:r>
            <a:r>
              <a:rPr dirty="0" err="1"/>
              <a:t>si</a:t>
            </a:r>
            <a:r>
              <a:rPr dirty="0"/>
              <a:t>:</a:t>
            </a:r>
          </a:p>
          <a:p>
            <a:r>
              <a:rPr dirty="0"/>
              <a:t>- El </a:t>
            </a:r>
            <a:r>
              <a:rPr dirty="0" err="1"/>
              <a:t>pagador</a:t>
            </a:r>
            <a:r>
              <a:rPr dirty="0"/>
              <a:t> reside </a:t>
            </a:r>
            <a:r>
              <a:rPr dirty="0" err="1"/>
              <a:t>en</a:t>
            </a:r>
            <a:r>
              <a:rPr dirty="0"/>
              <a:t> Chile.</a:t>
            </a:r>
          </a:p>
          <a:p>
            <a:r>
              <a:rPr dirty="0"/>
              <a:t>- El medio de </a:t>
            </a:r>
            <a:r>
              <a:rPr dirty="0" err="1"/>
              <a:t>pago</a:t>
            </a:r>
            <a:r>
              <a:rPr dirty="0"/>
              <a:t> es chileno.</a:t>
            </a:r>
          </a:p>
          <a:p>
            <a:r>
              <a:rPr dirty="0"/>
              <a:t>- La IP o </a:t>
            </a:r>
            <a:r>
              <a:rPr dirty="0" err="1"/>
              <a:t>geolocalización</a:t>
            </a:r>
            <a:r>
              <a:rPr dirty="0"/>
              <a:t> es de Chile.</a:t>
            </a:r>
          </a:p>
          <a:p>
            <a:endParaRPr dirty="0"/>
          </a:p>
          <a:p>
            <a:r>
              <a:rPr dirty="0" err="1"/>
              <a:t>Prestadores</a:t>
            </a:r>
            <a:r>
              <a:rPr dirty="0"/>
              <a:t> </a:t>
            </a:r>
            <a:r>
              <a:rPr dirty="0" err="1"/>
              <a:t>extranjeros</a:t>
            </a:r>
            <a:r>
              <a:rPr dirty="0"/>
              <a:t>: </a:t>
            </a:r>
            <a:r>
              <a:rPr dirty="0" err="1"/>
              <a:t>deben</a:t>
            </a:r>
            <a:r>
              <a:rPr dirty="0"/>
              <a:t> </a:t>
            </a:r>
            <a:r>
              <a:rPr dirty="0" err="1"/>
              <a:t>inscribirse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el</a:t>
            </a:r>
            <a:r>
              <a:rPr dirty="0"/>
              <a:t> </a:t>
            </a:r>
            <a:r>
              <a:rPr dirty="0" err="1"/>
              <a:t>Régimen</a:t>
            </a:r>
            <a:r>
              <a:rPr dirty="0"/>
              <a:t> </a:t>
            </a:r>
            <a:r>
              <a:rPr dirty="0" err="1"/>
              <a:t>Simplificado</a:t>
            </a:r>
            <a:r>
              <a:rPr dirty="0"/>
              <a:t> del SII.</a:t>
            </a:r>
          </a:p>
          <a:p>
            <a:r>
              <a:rPr dirty="0" err="1"/>
              <a:t>Prestadores</a:t>
            </a:r>
            <a:r>
              <a:rPr dirty="0"/>
              <a:t> </a:t>
            </a:r>
            <a:r>
              <a:rPr dirty="0" err="1"/>
              <a:t>nacionales</a:t>
            </a:r>
            <a:r>
              <a:rPr dirty="0"/>
              <a:t>: </a:t>
            </a:r>
            <a:r>
              <a:rPr dirty="0" err="1"/>
              <a:t>emiten</a:t>
            </a:r>
            <a:r>
              <a:rPr dirty="0"/>
              <a:t> </a:t>
            </a:r>
            <a:r>
              <a:rPr dirty="0" err="1"/>
              <a:t>boleta</a:t>
            </a:r>
            <a:r>
              <a:rPr dirty="0"/>
              <a:t>/</a:t>
            </a:r>
            <a:r>
              <a:rPr dirty="0" err="1"/>
              <a:t>factura</a:t>
            </a:r>
            <a:r>
              <a:rPr dirty="0"/>
              <a:t> con IVA </a:t>
            </a:r>
            <a:r>
              <a:rPr dirty="0" err="1"/>
              <a:t>en</a:t>
            </a:r>
            <a:r>
              <a:rPr dirty="0"/>
              <a:t> F29.</a:t>
            </a:r>
          </a:p>
        </p:txBody>
      </p:sp>
      <p:pic>
        <p:nvPicPr>
          <p:cNvPr id="2052" name="Picture 4" descr="Proveedor De Llamadas Internacionales | net2phone Chile">
            <a:extLst>
              <a:ext uri="{FF2B5EF4-FFF2-40B4-BE49-F238E27FC236}">
                <a16:creationId xmlns:a16="http://schemas.microsoft.com/office/drawing/2014/main" id="{42664C49-A775-3A09-821E-6994EF88C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162" y="1828713"/>
            <a:ext cx="2527831" cy="189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Tasa Aplicable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La tasa es la misma que en Chile: 19%.</a:t>
            </a:r>
          </a:p>
          <a:p>
            <a:endParaRPr/>
          </a:p>
          <a:p>
            <a:r>
              <a:t>Ejemplo:</a:t>
            </a:r>
          </a:p>
          <a:p>
            <a:r>
              <a:t>- Valor del servicio: USD 10</a:t>
            </a:r>
          </a:p>
          <a:p>
            <a:r>
              <a:t>- IVA 19%: USD 1,9</a:t>
            </a:r>
          </a:p>
          <a:p>
            <a:r>
              <a:t>- Total: USD 11,9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E532406D-1A81-2CC6-FD6E-B43524C6D3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336960"/>
            <a:ext cx="7315199" cy="641346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7D8FCA5-B2FF-452F-DA03-810CBDE5505E}"/>
              </a:ext>
            </a:extLst>
          </p:cNvPr>
          <p:cNvSpPr txBox="1"/>
          <p:nvPr/>
        </p:nvSpPr>
        <p:spPr>
          <a:xfrm>
            <a:off x="537882" y="336960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Copia boleta o factura usuario persona natural sin giro comercial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176272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etras en madera">
  <a:themeElements>
    <a:clrScheme name="Letras en mader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Letras en madera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etras en mader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{6D8215D2-AA55-ED45-9C56-70788E26EF5F}tf10001070</Template>
  <TotalTime>48</TotalTime>
  <Words>619</Words>
  <Application>Microsoft Macintosh PowerPoint</Application>
  <PresentationFormat>Presentación en pantalla (4:3)</PresentationFormat>
  <Paragraphs>60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21" baseType="lpstr">
      <vt:lpstr>Calibri</vt:lpstr>
      <vt:lpstr>Roboto Slab</vt:lpstr>
      <vt:lpstr>Rockwell</vt:lpstr>
      <vt:lpstr>Rockwell Condensed</vt:lpstr>
      <vt:lpstr>Rockwell Extra Bold</vt:lpstr>
      <vt:lpstr>Symbol</vt:lpstr>
      <vt:lpstr>Times New Roman</vt:lpstr>
      <vt:lpstr>Wingdings</vt:lpstr>
      <vt:lpstr>Letras en madera</vt:lpstr>
      <vt:lpstr>IVA a los Servicios Digitales en Chile</vt:lpstr>
      <vt:lpstr>Introducción</vt:lpstr>
      <vt:lpstr>Definición de Hecho Gravado </vt:lpstr>
      <vt:lpstr>Elementos del Hecho Gravado </vt:lpstr>
      <vt:lpstr>Decreto Ley 825 </vt:lpstr>
      <vt:lpstr>2. Servicios Digitales Gravados con IVA</vt:lpstr>
      <vt:lpstr>3. Sujetos Obligados y Mecanismo de Cobro</vt:lpstr>
      <vt:lpstr>4. Tasa Aplicable</vt:lpstr>
      <vt:lpstr>Presentación de PowerPoint</vt:lpstr>
      <vt:lpstr>Presentación de PowerPoint</vt:lpstr>
      <vt:lpstr>5. Impacto en los Agentes Económicos</vt:lpstr>
      <vt:lpstr>6. Desafíos y Consideraciones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IVA a los Servicios Digitales en Chile</dc:title>
  <dc:subject/>
  <dc:creator/>
  <cp:keywords/>
  <dc:description>generated using python-pptx</dc:description>
  <cp:lastModifiedBy>Microsoft Office User</cp:lastModifiedBy>
  <cp:revision>6</cp:revision>
  <dcterms:created xsi:type="dcterms:W3CDTF">2013-01-27T09:14:16Z</dcterms:created>
  <dcterms:modified xsi:type="dcterms:W3CDTF">2025-08-27T20:05:42Z</dcterms:modified>
  <cp:category/>
</cp:coreProperties>
</file>