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5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28"/>
  </p:normalViewPr>
  <p:slideViewPr>
    <p:cSldViewPr snapToGrid="0" snapToObjects="1">
      <p:cViewPr varScale="1">
        <p:scale>
          <a:sx n="119" d="100"/>
          <a:sy n="119" d="100"/>
        </p:scale>
        <p:origin x="1440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28198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321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268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557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05033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823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43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544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001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9652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45269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5/29/25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329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orient="horz" pos="1368">
          <p15:clr>
            <a:srgbClr val="F26B43"/>
          </p15:clr>
        </p15:guide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dirty="0" err="1"/>
              <a:t>Beneficios</a:t>
            </a:r>
            <a:r>
              <a:rPr dirty="0"/>
              <a:t> </a:t>
            </a:r>
            <a:r>
              <a:rPr dirty="0" err="1"/>
              <a:t>Tributarios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Capacitación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dirty="0"/>
              <a:t>Una </a:t>
            </a:r>
            <a:r>
              <a:rPr dirty="0" err="1"/>
              <a:t>herramienta</a:t>
            </a:r>
            <a:r>
              <a:rPr dirty="0"/>
              <a:t> para </a:t>
            </a:r>
            <a:r>
              <a:rPr dirty="0" err="1"/>
              <a:t>invertir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personas y </a:t>
            </a:r>
            <a:r>
              <a:rPr dirty="0" err="1"/>
              <a:t>ahorrar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impuestos</a:t>
            </a:r>
            <a:endParaRPr dirty="0"/>
          </a:p>
          <a:p>
            <a:r>
              <a:rPr dirty="0" err="1"/>
              <a:t>Seminario</a:t>
            </a:r>
            <a:r>
              <a:rPr dirty="0"/>
              <a:t> de </a:t>
            </a:r>
            <a:r>
              <a:rPr dirty="0" err="1"/>
              <a:t>Actualización</a:t>
            </a:r>
            <a:r>
              <a:rPr dirty="0"/>
              <a:t> </a:t>
            </a:r>
            <a:r>
              <a:rPr dirty="0" err="1"/>
              <a:t>Tributaria</a:t>
            </a:r>
            <a:endParaRPr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120B108-4D5A-7C64-28DC-F20D0EBABF9A}"/>
              </a:ext>
            </a:extLst>
          </p:cNvPr>
          <p:cNvSpPr txBox="1"/>
          <p:nvPr/>
        </p:nvSpPr>
        <p:spPr>
          <a:xfrm>
            <a:off x="786673" y="5701552"/>
            <a:ext cx="63470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000" b="1" i="0" dirty="0">
                <a:effectLst/>
                <a:latin typeface="Arial" panose="020B0604020202020204" pitchFamily="34" charset="0"/>
              </a:rPr>
              <a:t>Fresia Marlene Carrasco Julio.</a:t>
            </a:r>
            <a:br>
              <a:rPr lang="es-CL" sz="1000" b="0" i="0" dirty="0">
                <a:effectLst/>
                <a:latin typeface="Arial" panose="020B0604020202020204" pitchFamily="34" charset="0"/>
              </a:rPr>
            </a:br>
            <a:r>
              <a:rPr lang="es-CL" sz="1000" b="0" i="0" dirty="0">
                <a:effectLst/>
                <a:latin typeface="Arial" panose="020B0604020202020204" pitchFamily="34" charset="0"/>
              </a:rPr>
              <a:t>Asesor Contable, Tributario y Laboral</a:t>
            </a:r>
          </a:p>
          <a:p>
            <a:pPr algn="ctr"/>
            <a:r>
              <a:rPr lang="es-CL" sz="1000" b="0" i="0" dirty="0">
                <a:effectLst/>
                <a:latin typeface="Arial" panose="020B0604020202020204" pitchFamily="34" charset="0"/>
              </a:rPr>
              <a:t>Magíster en Dirección Tributaria </a:t>
            </a:r>
          </a:p>
          <a:p>
            <a:pPr algn="ctr"/>
            <a:r>
              <a:rPr lang="es-CL" sz="1000" b="0" i="0" dirty="0">
                <a:effectLst/>
                <a:latin typeface="Arial" panose="020B0604020202020204" pitchFamily="34" charset="0"/>
              </a:rPr>
              <a:t>Contador Auditor.</a:t>
            </a:r>
          </a:p>
          <a:p>
            <a:pPr algn="ctr"/>
            <a:r>
              <a:rPr lang="es-CL" sz="1000" b="0" i="0" dirty="0">
                <a:effectLst/>
                <a:latin typeface="Arial" panose="020B0604020202020204" pitchFamily="34" charset="0"/>
              </a:rPr>
              <a:t>Diplomado en Derecho del Trabajo y Procesos Laborales. </a:t>
            </a:r>
            <a:br>
              <a:rPr lang="es-CL" sz="1000" b="0" i="0" dirty="0">
                <a:effectLst/>
                <a:latin typeface="Arial" panose="020B0604020202020204" pitchFamily="34" charset="0"/>
              </a:rPr>
            </a:br>
            <a:r>
              <a:rPr lang="es-CL" sz="1000" b="0" i="0" dirty="0">
                <a:effectLst/>
                <a:latin typeface="Arial" panose="020B0604020202020204" pitchFamily="34" charset="0"/>
              </a:rPr>
              <a:t>Técnico Jurídico.</a:t>
            </a:r>
            <a:br>
              <a:rPr lang="es-CL" sz="1000" b="0" i="0" dirty="0">
                <a:effectLst/>
                <a:latin typeface="Arial" panose="020B0604020202020204" pitchFamily="34" charset="0"/>
              </a:rPr>
            </a:br>
            <a:endParaRPr lang="es-CL" sz="1000" b="0" i="0" dirty="0">
              <a:effectLst/>
              <a:latin typeface="Arial" panose="020B0604020202020204" pitchFamily="34" charset="0"/>
            </a:endParaRPr>
          </a:p>
          <a:p>
            <a:br>
              <a:rPr lang="es-CL" sz="1400" dirty="0"/>
            </a:br>
            <a:endParaRPr lang="es-CL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Conclusión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 err="1"/>
              <a:t>Capacitar</a:t>
            </a:r>
            <a:r>
              <a:rPr sz="1800" dirty="0"/>
              <a:t> es </a:t>
            </a:r>
            <a:r>
              <a:rPr sz="1800" dirty="0" err="1"/>
              <a:t>una</a:t>
            </a:r>
            <a:r>
              <a:rPr sz="1800" dirty="0"/>
              <a:t> </a:t>
            </a:r>
            <a:r>
              <a:rPr sz="1800" dirty="0" err="1"/>
              <a:t>inversión</a:t>
            </a:r>
            <a:r>
              <a:rPr sz="1800" dirty="0"/>
              <a:t> </a:t>
            </a:r>
            <a:r>
              <a:rPr sz="1800" dirty="0" err="1"/>
              <a:t>inteligente</a:t>
            </a:r>
            <a:r>
              <a:rPr sz="1800" dirty="0"/>
              <a:t>:</a:t>
            </a:r>
          </a:p>
          <a:p>
            <a:r>
              <a:rPr sz="1800" dirty="0"/>
              <a:t>✅ </a:t>
            </a:r>
            <a:r>
              <a:rPr sz="1800" dirty="0" err="1"/>
              <a:t>Mejora</a:t>
            </a:r>
            <a:r>
              <a:rPr sz="1800" dirty="0"/>
              <a:t> </a:t>
            </a:r>
            <a:r>
              <a:rPr sz="1800" dirty="0" err="1"/>
              <a:t>tu</a:t>
            </a:r>
            <a:r>
              <a:rPr sz="1800" dirty="0"/>
              <a:t> </a:t>
            </a:r>
            <a:r>
              <a:rPr sz="1800" dirty="0" err="1"/>
              <a:t>equipo</a:t>
            </a:r>
            <a:endParaRPr sz="1800" dirty="0"/>
          </a:p>
          <a:p>
            <a:r>
              <a:rPr sz="1800" dirty="0"/>
              <a:t>✅ Reduce </a:t>
            </a:r>
            <a:r>
              <a:rPr sz="1800" dirty="0" err="1"/>
              <a:t>tus</a:t>
            </a:r>
            <a:r>
              <a:rPr sz="1800" dirty="0"/>
              <a:t> </a:t>
            </a:r>
            <a:r>
              <a:rPr sz="1800" dirty="0" err="1"/>
              <a:t>impuestos</a:t>
            </a:r>
            <a:endParaRPr sz="1800" dirty="0"/>
          </a:p>
          <a:p>
            <a:r>
              <a:rPr sz="1800" dirty="0"/>
              <a:t>✅ </a:t>
            </a:r>
            <a:r>
              <a:rPr sz="1800" dirty="0" err="1"/>
              <a:t>Recupera</a:t>
            </a:r>
            <a:r>
              <a:rPr sz="1800" dirty="0"/>
              <a:t> </a:t>
            </a:r>
            <a:r>
              <a:rPr sz="1800" dirty="0" err="1"/>
              <a:t>tu</a:t>
            </a:r>
            <a:r>
              <a:rPr sz="1800" dirty="0"/>
              <a:t> </a:t>
            </a:r>
            <a:r>
              <a:rPr sz="1800" dirty="0" err="1"/>
              <a:t>inversión</a:t>
            </a:r>
            <a:endParaRPr sz="1800" dirty="0"/>
          </a:p>
          <a:p>
            <a:r>
              <a:rPr sz="1800" dirty="0"/>
              <a:t>➡️ ¡</a:t>
            </a:r>
            <a:r>
              <a:rPr sz="1800" dirty="0" err="1"/>
              <a:t>Aprovecha</a:t>
            </a:r>
            <a:r>
              <a:rPr sz="1800" dirty="0"/>
              <a:t> </a:t>
            </a:r>
            <a:r>
              <a:rPr sz="1800" dirty="0" err="1"/>
              <a:t>esta</a:t>
            </a:r>
            <a:r>
              <a:rPr sz="1800" dirty="0"/>
              <a:t> </a:t>
            </a:r>
            <a:r>
              <a:rPr sz="1800" dirty="0" err="1"/>
              <a:t>herramienta</a:t>
            </a:r>
            <a:r>
              <a:rPr sz="1800" dirty="0"/>
              <a:t> con </a:t>
            </a:r>
            <a:r>
              <a:rPr sz="1800" dirty="0" err="1"/>
              <a:t>respaldo</a:t>
            </a:r>
            <a:r>
              <a:rPr sz="1800" dirty="0"/>
              <a:t> legal y fiscal!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¿Por </a:t>
            </a:r>
            <a:r>
              <a:rPr dirty="0" err="1"/>
              <a:t>qué</a:t>
            </a:r>
            <a:r>
              <a:rPr dirty="0"/>
              <a:t> </a:t>
            </a:r>
            <a:r>
              <a:rPr dirty="0" err="1"/>
              <a:t>capacitar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Mejora</a:t>
            </a:r>
            <a:r>
              <a:rPr sz="1800" dirty="0"/>
              <a:t> la </a:t>
            </a:r>
            <a:r>
              <a:rPr sz="1800" dirty="0" err="1"/>
              <a:t>productividad</a:t>
            </a:r>
            <a:r>
              <a:rPr sz="1800" dirty="0"/>
              <a:t> y </a:t>
            </a:r>
            <a:r>
              <a:rPr sz="1800" dirty="0" err="1"/>
              <a:t>motivación</a:t>
            </a:r>
            <a:r>
              <a:rPr sz="1800" dirty="0"/>
              <a:t> de </a:t>
            </a:r>
            <a:r>
              <a:rPr sz="1800" dirty="0" err="1"/>
              <a:t>tus</a:t>
            </a:r>
            <a:r>
              <a:rPr sz="1800" dirty="0"/>
              <a:t> </a:t>
            </a:r>
            <a:r>
              <a:rPr sz="1800" dirty="0" err="1"/>
              <a:t>trabajadores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Actualiza</a:t>
            </a:r>
            <a:r>
              <a:rPr sz="1800" dirty="0"/>
              <a:t> </a:t>
            </a:r>
            <a:r>
              <a:rPr sz="1800" dirty="0" err="1"/>
              <a:t>conocimientos</a:t>
            </a:r>
            <a:r>
              <a:rPr sz="1800" dirty="0"/>
              <a:t> y </a:t>
            </a:r>
            <a:r>
              <a:rPr sz="1800" dirty="0" err="1"/>
              <a:t>habilidades</a:t>
            </a:r>
            <a:r>
              <a:rPr sz="1800" dirty="0"/>
              <a:t> clave</a:t>
            </a:r>
          </a:p>
          <a:p>
            <a:r>
              <a:rPr sz="1800" dirty="0"/>
              <a:t>• </a:t>
            </a:r>
            <a:r>
              <a:rPr sz="1800" dirty="0" err="1"/>
              <a:t>Te</a:t>
            </a:r>
            <a:r>
              <a:rPr sz="1800" dirty="0"/>
              <a:t> </a:t>
            </a:r>
            <a:r>
              <a:rPr sz="1800" dirty="0" err="1"/>
              <a:t>permite</a:t>
            </a:r>
            <a:r>
              <a:rPr sz="1800" dirty="0"/>
              <a:t> acceder a un </a:t>
            </a:r>
            <a:r>
              <a:rPr sz="1800" dirty="0" err="1"/>
              <a:t>crédito</a:t>
            </a:r>
            <a:r>
              <a:rPr sz="1800" dirty="0"/>
              <a:t> </a:t>
            </a:r>
            <a:r>
              <a:rPr sz="1800" dirty="0" err="1"/>
              <a:t>tributario</a:t>
            </a:r>
            <a:r>
              <a:rPr sz="1800" dirty="0"/>
              <a:t> real y recuperable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dirty="0"/>
              <a:t>¿</a:t>
            </a:r>
            <a:r>
              <a:rPr dirty="0" err="1"/>
              <a:t>Qué</a:t>
            </a:r>
            <a:r>
              <a:rPr dirty="0"/>
              <a:t> es la </a:t>
            </a:r>
            <a:r>
              <a:rPr dirty="0" err="1"/>
              <a:t>franquicia</a:t>
            </a:r>
            <a:r>
              <a:rPr dirty="0"/>
              <a:t> </a:t>
            </a:r>
            <a:r>
              <a:rPr dirty="0" err="1"/>
              <a:t>tributaria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capacitación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Permite</a:t>
            </a:r>
            <a:r>
              <a:rPr sz="1800" dirty="0"/>
              <a:t> </a:t>
            </a:r>
            <a:r>
              <a:rPr sz="1800" dirty="0" err="1"/>
              <a:t>descontar</a:t>
            </a:r>
            <a:r>
              <a:rPr sz="1800" dirty="0"/>
              <a:t> del </a:t>
            </a:r>
            <a:r>
              <a:rPr sz="1800" dirty="0" err="1"/>
              <a:t>Impuesto</a:t>
            </a:r>
            <a:r>
              <a:rPr sz="1800" dirty="0"/>
              <a:t> de Primera </a:t>
            </a:r>
            <a:r>
              <a:rPr sz="1800" dirty="0" err="1"/>
              <a:t>Categoría</a:t>
            </a:r>
            <a:r>
              <a:rPr sz="1800" dirty="0"/>
              <a:t> </a:t>
            </a:r>
            <a:r>
              <a:rPr sz="1800" dirty="0" err="1"/>
              <a:t>los</a:t>
            </a:r>
            <a:r>
              <a:rPr sz="1800" dirty="0"/>
              <a:t> </a:t>
            </a:r>
            <a:r>
              <a:rPr sz="1800" dirty="0" err="1"/>
              <a:t>gastos</a:t>
            </a:r>
            <a:r>
              <a:rPr sz="1800" dirty="0"/>
              <a:t> de </a:t>
            </a:r>
            <a:r>
              <a:rPr sz="1800" dirty="0" err="1"/>
              <a:t>capacitación</a:t>
            </a:r>
            <a:endParaRPr sz="1800" dirty="0"/>
          </a:p>
          <a:p>
            <a:r>
              <a:rPr sz="1800" dirty="0"/>
              <a:t>• Monto </a:t>
            </a:r>
            <a:r>
              <a:rPr sz="1800" dirty="0" err="1"/>
              <a:t>máximo</a:t>
            </a:r>
            <a:r>
              <a:rPr sz="1800" dirty="0"/>
              <a:t>: 1% de las </a:t>
            </a:r>
            <a:r>
              <a:rPr sz="1800" dirty="0" err="1"/>
              <a:t>remuneraciones</a:t>
            </a:r>
            <a:r>
              <a:rPr sz="1800" dirty="0"/>
              <a:t> </a:t>
            </a:r>
            <a:r>
              <a:rPr sz="1800" dirty="0" err="1"/>
              <a:t>imponibles</a:t>
            </a:r>
            <a:r>
              <a:rPr sz="1800" dirty="0"/>
              <a:t> </a:t>
            </a:r>
            <a:r>
              <a:rPr sz="1800" dirty="0" err="1"/>
              <a:t>anuales</a:t>
            </a:r>
            <a:endParaRPr sz="1800" dirty="0"/>
          </a:p>
          <a:p>
            <a:r>
              <a:rPr sz="1800" dirty="0"/>
              <a:t>• Si </a:t>
            </a:r>
            <a:r>
              <a:rPr sz="1800" dirty="0" err="1"/>
              <a:t>el</a:t>
            </a:r>
            <a:r>
              <a:rPr sz="1800" dirty="0"/>
              <a:t> 1% es </a:t>
            </a:r>
            <a:r>
              <a:rPr sz="1800" dirty="0" err="1"/>
              <a:t>menor</a:t>
            </a:r>
            <a:r>
              <a:rPr sz="1800" dirty="0"/>
              <a:t> a 13 UTM, se </a:t>
            </a:r>
            <a:r>
              <a:rPr sz="1800" dirty="0" err="1"/>
              <a:t>puede</a:t>
            </a:r>
            <a:r>
              <a:rPr sz="1800" dirty="0"/>
              <a:t> usar </a:t>
            </a:r>
            <a:r>
              <a:rPr sz="1800" dirty="0" err="1"/>
              <a:t>este</a:t>
            </a:r>
            <a:r>
              <a:rPr sz="1800" dirty="0"/>
              <a:t> </a:t>
            </a:r>
            <a:r>
              <a:rPr sz="1800" dirty="0" err="1"/>
              <a:t>monto</a:t>
            </a:r>
            <a:r>
              <a:rPr sz="1800" dirty="0"/>
              <a:t> </a:t>
            </a:r>
            <a:r>
              <a:rPr sz="1800" dirty="0" err="1"/>
              <a:t>como</a:t>
            </a:r>
            <a:r>
              <a:rPr sz="1800" dirty="0"/>
              <a:t> </a:t>
            </a:r>
            <a:r>
              <a:rPr sz="1800" dirty="0" err="1"/>
              <a:t>mínimo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Excedentes</a:t>
            </a:r>
            <a:r>
              <a:rPr sz="1800" dirty="0"/>
              <a:t> </a:t>
            </a:r>
            <a:r>
              <a:rPr sz="1800" dirty="0" err="1"/>
              <a:t>pueden</a:t>
            </a:r>
            <a:r>
              <a:rPr sz="1800" dirty="0"/>
              <a:t> ser </a:t>
            </a:r>
            <a:r>
              <a:rPr sz="1800" dirty="0" err="1"/>
              <a:t>devueltos</a:t>
            </a:r>
            <a:r>
              <a:rPr sz="1800" dirty="0"/>
              <a:t> o </a:t>
            </a:r>
            <a:r>
              <a:rPr sz="1800" dirty="0" err="1"/>
              <a:t>imputados</a:t>
            </a:r>
            <a:r>
              <a:rPr sz="1800" dirty="0"/>
              <a:t> a </a:t>
            </a:r>
            <a:r>
              <a:rPr sz="1800" dirty="0" err="1"/>
              <a:t>otros</a:t>
            </a:r>
            <a:r>
              <a:rPr sz="1800" dirty="0"/>
              <a:t> </a:t>
            </a:r>
            <a:r>
              <a:rPr sz="1800" dirty="0" err="1"/>
              <a:t>impuestos</a:t>
            </a:r>
            <a:endParaRPr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¿</a:t>
            </a:r>
            <a:r>
              <a:rPr dirty="0" err="1"/>
              <a:t>Qué</a:t>
            </a:r>
            <a:r>
              <a:rPr dirty="0"/>
              <a:t> </a:t>
            </a:r>
            <a:r>
              <a:rPr dirty="0" err="1"/>
              <a:t>gastos</a:t>
            </a:r>
            <a:r>
              <a:rPr dirty="0"/>
              <a:t> </a:t>
            </a:r>
            <a:r>
              <a:rPr dirty="0" err="1"/>
              <a:t>califican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Cursos</a:t>
            </a:r>
            <a:r>
              <a:rPr sz="1800" dirty="0"/>
              <a:t> </a:t>
            </a:r>
            <a:r>
              <a:rPr sz="1800" dirty="0" err="1"/>
              <a:t>impartidos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</a:t>
            </a:r>
            <a:r>
              <a:rPr sz="1800" dirty="0" err="1"/>
              <a:t>organismos</a:t>
            </a:r>
            <a:r>
              <a:rPr sz="1800" dirty="0"/>
              <a:t> </a:t>
            </a:r>
            <a:r>
              <a:rPr sz="1800" dirty="0" err="1"/>
              <a:t>autorizados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</a:t>
            </a:r>
            <a:r>
              <a:rPr sz="1800" dirty="0" err="1"/>
              <a:t>el</a:t>
            </a:r>
            <a:r>
              <a:rPr sz="1800" dirty="0"/>
              <a:t> SENCE</a:t>
            </a:r>
          </a:p>
          <a:p>
            <a:r>
              <a:rPr sz="1800" dirty="0"/>
              <a:t>• </a:t>
            </a:r>
            <a:r>
              <a:rPr sz="1800" dirty="0" err="1"/>
              <a:t>Gastos</a:t>
            </a:r>
            <a:r>
              <a:rPr sz="1800" dirty="0"/>
              <a:t> asociados a la </a:t>
            </a:r>
            <a:r>
              <a:rPr sz="1800" dirty="0" err="1"/>
              <a:t>ejecución</a:t>
            </a:r>
            <a:r>
              <a:rPr sz="1800" dirty="0"/>
              <a:t> del </a:t>
            </a:r>
            <a:r>
              <a:rPr sz="1800" dirty="0" err="1"/>
              <a:t>curso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Honorarios</a:t>
            </a:r>
            <a:r>
              <a:rPr sz="1800" dirty="0"/>
              <a:t>, </a:t>
            </a:r>
            <a:r>
              <a:rPr sz="1800" dirty="0" err="1"/>
              <a:t>materiales</a:t>
            </a:r>
            <a:r>
              <a:rPr sz="1800" dirty="0"/>
              <a:t>, </a:t>
            </a:r>
            <a:r>
              <a:rPr sz="1800" dirty="0" err="1"/>
              <a:t>arriendo</a:t>
            </a:r>
            <a:r>
              <a:rPr sz="1800" dirty="0"/>
              <a:t> de </a:t>
            </a:r>
            <a:r>
              <a:rPr sz="1800" dirty="0" err="1"/>
              <a:t>salas</a:t>
            </a:r>
            <a:r>
              <a:rPr sz="1800" dirty="0"/>
              <a:t>, etc.</a:t>
            </a:r>
          </a:p>
          <a:p>
            <a:r>
              <a:rPr sz="1800" dirty="0"/>
              <a:t>• </a:t>
            </a:r>
            <a:r>
              <a:rPr sz="1800" dirty="0" err="1"/>
              <a:t>Requisitos</a:t>
            </a:r>
            <a:r>
              <a:rPr sz="1800" dirty="0"/>
              <a:t>: </a:t>
            </a:r>
            <a:r>
              <a:rPr sz="1800" dirty="0" err="1"/>
              <a:t>curso</a:t>
            </a:r>
            <a:r>
              <a:rPr sz="1800" dirty="0"/>
              <a:t> </a:t>
            </a:r>
            <a:r>
              <a:rPr sz="1800" dirty="0" err="1"/>
              <a:t>aprobado</a:t>
            </a:r>
            <a:r>
              <a:rPr sz="1800" dirty="0"/>
              <a:t>, 75% </a:t>
            </a:r>
            <a:r>
              <a:rPr sz="1800" dirty="0" err="1"/>
              <a:t>asistencia</a:t>
            </a:r>
            <a:r>
              <a:rPr sz="1800" dirty="0"/>
              <a:t>, </a:t>
            </a:r>
            <a:r>
              <a:rPr sz="1800" dirty="0" err="1"/>
              <a:t>ejecutado</a:t>
            </a:r>
            <a:r>
              <a:rPr sz="1800" dirty="0"/>
              <a:t> </a:t>
            </a:r>
            <a:r>
              <a:rPr sz="1800" dirty="0" err="1"/>
              <a:t>según</a:t>
            </a:r>
            <a:r>
              <a:rPr sz="1800" dirty="0"/>
              <a:t> </a:t>
            </a:r>
            <a:r>
              <a:rPr sz="1800" dirty="0" err="1"/>
              <a:t>programa</a:t>
            </a:r>
            <a:r>
              <a:rPr sz="1800" dirty="0"/>
              <a:t> </a:t>
            </a:r>
            <a:r>
              <a:rPr sz="1800" dirty="0" err="1"/>
              <a:t>autorizado</a:t>
            </a:r>
            <a:endParaRPr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¿</a:t>
            </a:r>
            <a:r>
              <a:rPr dirty="0" err="1"/>
              <a:t>Qué</a:t>
            </a:r>
            <a:r>
              <a:rPr dirty="0"/>
              <a:t> NO se </a:t>
            </a:r>
            <a:r>
              <a:rPr dirty="0" err="1"/>
              <a:t>puede</a:t>
            </a:r>
            <a:r>
              <a:rPr dirty="0"/>
              <a:t> </a:t>
            </a:r>
            <a:r>
              <a:rPr dirty="0" err="1"/>
              <a:t>incluir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Sueldo</a:t>
            </a:r>
            <a:r>
              <a:rPr sz="1800" dirty="0"/>
              <a:t> del </a:t>
            </a:r>
            <a:r>
              <a:rPr sz="1800" dirty="0" err="1"/>
              <a:t>trabajador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</a:t>
            </a:r>
            <a:r>
              <a:rPr sz="1800" dirty="0" err="1"/>
              <a:t>tiempo</a:t>
            </a:r>
            <a:r>
              <a:rPr sz="1800" dirty="0"/>
              <a:t> de </a:t>
            </a:r>
            <a:r>
              <a:rPr sz="1800" dirty="0" err="1"/>
              <a:t>asistencia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Cursos</a:t>
            </a:r>
            <a:r>
              <a:rPr sz="1800" dirty="0"/>
              <a:t> no </a:t>
            </a:r>
            <a:r>
              <a:rPr sz="1800" dirty="0" err="1"/>
              <a:t>ejecutados</a:t>
            </a:r>
            <a:r>
              <a:rPr sz="1800" dirty="0"/>
              <a:t> o con </a:t>
            </a:r>
            <a:r>
              <a:rPr sz="1800" dirty="0" err="1"/>
              <a:t>baja</a:t>
            </a:r>
            <a:r>
              <a:rPr sz="1800" dirty="0"/>
              <a:t> </a:t>
            </a:r>
            <a:r>
              <a:rPr sz="1800" dirty="0" err="1"/>
              <a:t>asistencia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Cursos</a:t>
            </a:r>
            <a:r>
              <a:rPr sz="1800" dirty="0"/>
              <a:t> </a:t>
            </a:r>
            <a:r>
              <a:rPr sz="1800" dirty="0" err="1"/>
              <a:t>modificados</a:t>
            </a:r>
            <a:r>
              <a:rPr sz="1800" dirty="0"/>
              <a:t> sin </a:t>
            </a:r>
            <a:r>
              <a:rPr sz="1800" dirty="0" err="1"/>
              <a:t>autorización</a:t>
            </a:r>
            <a:r>
              <a:rPr sz="1800" dirty="0"/>
              <a:t> de SENCE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Limitaciones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</a:t>
            </a:r>
            <a:r>
              <a:rPr dirty="0" err="1"/>
              <a:t>nivel</a:t>
            </a:r>
            <a:r>
              <a:rPr dirty="0"/>
              <a:t> de </a:t>
            </a:r>
            <a:r>
              <a:rPr dirty="0" err="1"/>
              <a:t>ingreso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Sueldo</a:t>
            </a:r>
            <a:r>
              <a:rPr sz="1800" dirty="0"/>
              <a:t> &gt; 25 UTM y ≤ 50 UTM → 50% del </a:t>
            </a:r>
            <a:r>
              <a:rPr sz="1800" dirty="0" err="1"/>
              <a:t>gasto</a:t>
            </a:r>
            <a:r>
              <a:rPr sz="1800" dirty="0"/>
              <a:t> </a:t>
            </a:r>
            <a:r>
              <a:rPr sz="1800" dirty="0" err="1"/>
              <a:t>como</a:t>
            </a:r>
            <a:r>
              <a:rPr sz="1800" dirty="0"/>
              <a:t> </a:t>
            </a:r>
            <a:r>
              <a:rPr sz="1800" dirty="0" err="1"/>
              <a:t>crédito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Sueldo</a:t>
            </a:r>
            <a:r>
              <a:rPr sz="1800" dirty="0"/>
              <a:t> &gt; 50 UTM → 15% del </a:t>
            </a:r>
            <a:r>
              <a:rPr sz="1800" dirty="0" err="1"/>
              <a:t>gasto</a:t>
            </a:r>
            <a:r>
              <a:rPr sz="1800" dirty="0"/>
              <a:t> </a:t>
            </a:r>
            <a:r>
              <a:rPr sz="1800" dirty="0" err="1"/>
              <a:t>como</a:t>
            </a:r>
            <a:r>
              <a:rPr sz="1800" dirty="0"/>
              <a:t> </a:t>
            </a:r>
            <a:r>
              <a:rPr sz="1800" dirty="0" err="1"/>
              <a:t>crédito</a:t>
            </a:r>
            <a:endParaRPr sz="1800" dirty="0"/>
          </a:p>
          <a:p>
            <a:r>
              <a:rPr sz="1800" dirty="0"/>
              <a:t>• El resto se </a:t>
            </a:r>
            <a:r>
              <a:rPr sz="1800" dirty="0" err="1"/>
              <a:t>puede</a:t>
            </a:r>
            <a:r>
              <a:rPr sz="1800" dirty="0"/>
              <a:t> </a:t>
            </a:r>
            <a:r>
              <a:rPr sz="1800" dirty="0" err="1"/>
              <a:t>rebajar</a:t>
            </a:r>
            <a:r>
              <a:rPr sz="1800" dirty="0"/>
              <a:t> </a:t>
            </a:r>
            <a:r>
              <a:rPr sz="1800" dirty="0" err="1"/>
              <a:t>como</a:t>
            </a:r>
            <a:r>
              <a:rPr sz="1800" dirty="0"/>
              <a:t> </a:t>
            </a:r>
            <a:r>
              <a:rPr sz="1800" dirty="0" err="1"/>
              <a:t>gasto</a:t>
            </a:r>
            <a:r>
              <a:rPr sz="1800" dirty="0"/>
              <a:t> </a:t>
            </a:r>
            <a:r>
              <a:rPr sz="1800" dirty="0" err="1"/>
              <a:t>necesario</a:t>
            </a:r>
            <a:endParaRPr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err="1"/>
              <a:t>Requisitos</a:t>
            </a:r>
            <a:r>
              <a:rPr dirty="0"/>
              <a:t> </a:t>
            </a:r>
            <a:r>
              <a:rPr dirty="0" err="1"/>
              <a:t>Formales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Liquidación</a:t>
            </a:r>
            <a:r>
              <a:rPr sz="1800" dirty="0"/>
              <a:t> de </a:t>
            </a:r>
            <a:r>
              <a:rPr sz="1800" dirty="0" err="1"/>
              <a:t>gastos</a:t>
            </a:r>
            <a:r>
              <a:rPr sz="1800" dirty="0"/>
              <a:t>: 60 días </a:t>
            </a:r>
            <a:r>
              <a:rPr sz="1800" dirty="0" err="1"/>
              <a:t>desde</a:t>
            </a:r>
            <a:r>
              <a:rPr sz="1800" dirty="0"/>
              <a:t> fin del </a:t>
            </a:r>
            <a:r>
              <a:rPr sz="1800" dirty="0" err="1"/>
              <a:t>curso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Certificados</a:t>
            </a:r>
            <a:r>
              <a:rPr sz="1800" dirty="0"/>
              <a:t> </a:t>
            </a:r>
            <a:r>
              <a:rPr sz="1800" dirty="0" err="1"/>
              <a:t>visados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SENCE</a:t>
            </a:r>
          </a:p>
          <a:p>
            <a:r>
              <a:rPr sz="1800" dirty="0"/>
              <a:t>• </a:t>
            </a:r>
            <a:r>
              <a:rPr sz="1800" dirty="0" err="1"/>
              <a:t>Documentos</a:t>
            </a:r>
            <a:r>
              <a:rPr sz="1800" dirty="0"/>
              <a:t> </a:t>
            </a:r>
            <a:r>
              <a:rPr sz="1800" dirty="0" err="1"/>
              <a:t>respaldan</a:t>
            </a:r>
            <a:r>
              <a:rPr sz="1800" dirty="0"/>
              <a:t> </a:t>
            </a:r>
            <a:r>
              <a:rPr sz="1800" dirty="0" err="1"/>
              <a:t>crédito</a:t>
            </a:r>
            <a:r>
              <a:rPr sz="1800" dirty="0"/>
              <a:t> </a:t>
            </a:r>
            <a:r>
              <a:rPr sz="1800" dirty="0" err="1"/>
              <a:t>en</a:t>
            </a:r>
            <a:r>
              <a:rPr sz="1800" dirty="0"/>
              <a:t> la </a:t>
            </a:r>
            <a:r>
              <a:rPr sz="1800" dirty="0" err="1"/>
              <a:t>declaración</a:t>
            </a:r>
            <a:r>
              <a:rPr sz="1800" dirty="0"/>
              <a:t> anual</a:t>
            </a:r>
          </a:p>
          <a:p>
            <a:r>
              <a:rPr sz="1800" dirty="0"/>
              <a:t>• Valor Hora SENCE: </a:t>
            </a:r>
            <a:r>
              <a:rPr sz="1800" dirty="0" err="1"/>
              <a:t>máximo</a:t>
            </a:r>
            <a:r>
              <a:rPr sz="1800" dirty="0"/>
              <a:t> </a:t>
            </a:r>
            <a:r>
              <a:rPr sz="1800" dirty="0" err="1"/>
              <a:t>por</a:t>
            </a:r>
            <a:r>
              <a:rPr sz="1800" dirty="0"/>
              <a:t> hora </a:t>
            </a:r>
            <a:r>
              <a:rPr sz="1800" dirty="0" err="1"/>
              <a:t>capacitada</a:t>
            </a:r>
            <a:endParaRPr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¿</a:t>
            </a:r>
            <a:r>
              <a:rPr dirty="0" err="1"/>
              <a:t>Qué</a:t>
            </a:r>
            <a:r>
              <a:rPr dirty="0"/>
              <a:t> </a:t>
            </a:r>
            <a:r>
              <a:rPr dirty="0" err="1"/>
              <a:t>pasa</a:t>
            </a:r>
            <a:r>
              <a:rPr dirty="0"/>
              <a:t> con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excedentes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Se </a:t>
            </a:r>
            <a:r>
              <a:rPr sz="1800" dirty="0" err="1"/>
              <a:t>imputan</a:t>
            </a:r>
            <a:r>
              <a:rPr sz="1800" dirty="0"/>
              <a:t> a </a:t>
            </a:r>
            <a:r>
              <a:rPr sz="1800" dirty="0" err="1"/>
              <a:t>otros</a:t>
            </a:r>
            <a:r>
              <a:rPr sz="1800" dirty="0"/>
              <a:t> </a:t>
            </a:r>
            <a:r>
              <a:rPr sz="1800" dirty="0" err="1"/>
              <a:t>impuestos</a:t>
            </a:r>
            <a:r>
              <a:rPr sz="1800" dirty="0"/>
              <a:t>:</a:t>
            </a:r>
          </a:p>
          <a:p>
            <a:r>
              <a:rPr sz="1800" dirty="0"/>
              <a:t>   - </a:t>
            </a:r>
            <a:r>
              <a:rPr sz="1800" dirty="0" err="1"/>
              <a:t>Impuesto</a:t>
            </a:r>
            <a:r>
              <a:rPr sz="1800" dirty="0"/>
              <a:t> Global </a:t>
            </a:r>
            <a:r>
              <a:rPr sz="1800" dirty="0" err="1"/>
              <a:t>Complementario</a:t>
            </a:r>
            <a:r>
              <a:rPr sz="1800" dirty="0"/>
              <a:t> o </a:t>
            </a:r>
            <a:r>
              <a:rPr sz="1800" dirty="0" err="1"/>
              <a:t>Adicional</a:t>
            </a:r>
            <a:endParaRPr sz="1800" dirty="0"/>
          </a:p>
          <a:p>
            <a:r>
              <a:rPr sz="1800" dirty="0"/>
              <a:t>   - </a:t>
            </a:r>
            <a:r>
              <a:rPr sz="1800" dirty="0" err="1"/>
              <a:t>Otros</a:t>
            </a:r>
            <a:r>
              <a:rPr sz="1800" dirty="0"/>
              <a:t> </a:t>
            </a:r>
            <a:r>
              <a:rPr sz="1800" dirty="0" err="1"/>
              <a:t>impuestos</a:t>
            </a:r>
            <a:r>
              <a:rPr sz="1800" dirty="0"/>
              <a:t> </a:t>
            </a:r>
            <a:r>
              <a:rPr sz="1800" dirty="0" err="1"/>
              <a:t>anuales</a:t>
            </a:r>
            <a:endParaRPr sz="1800" dirty="0"/>
          </a:p>
          <a:p>
            <a:r>
              <a:rPr sz="1800" dirty="0"/>
              <a:t>• Si </a:t>
            </a:r>
            <a:r>
              <a:rPr sz="1800" dirty="0" err="1"/>
              <a:t>aún</a:t>
            </a:r>
            <a:r>
              <a:rPr sz="1800" dirty="0"/>
              <a:t> hay </a:t>
            </a:r>
            <a:r>
              <a:rPr sz="1800" dirty="0" err="1"/>
              <a:t>saldo</a:t>
            </a:r>
            <a:r>
              <a:rPr sz="1800" dirty="0"/>
              <a:t> → Se </a:t>
            </a:r>
            <a:r>
              <a:rPr sz="1800" dirty="0" err="1"/>
              <a:t>devuelve</a:t>
            </a:r>
            <a:endParaRPr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¿</a:t>
            </a:r>
            <a:r>
              <a:rPr dirty="0" err="1"/>
              <a:t>Dónde</a:t>
            </a:r>
            <a:r>
              <a:rPr dirty="0"/>
              <a:t> </a:t>
            </a:r>
            <a:r>
              <a:rPr dirty="0" err="1"/>
              <a:t>obtener</a:t>
            </a:r>
            <a:r>
              <a:rPr dirty="0"/>
              <a:t> </a:t>
            </a:r>
            <a:r>
              <a:rPr dirty="0" err="1"/>
              <a:t>más</a:t>
            </a:r>
            <a:r>
              <a:rPr dirty="0"/>
              <a:t> </a:t>
            </a:r>
            <a:r>
              <a:rPr dirty="0" err="1"/>
              <a:t>información</a:t>
            </a:r>
            <a:r>
              <a:rPr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sz="1800" dirty="0"/>
              <a:t>• </a:t>
            </a:r>
            <a:r>
              <a:rPr sz="1800" dirty="0" err="1"/>
              <a:t>www.sence.cl</a:t>
            </a:r>
            <a:r>
              <a:rPr sz="1800" dirty="0"/>
              <a:t>: </a:t>
            </a:r>
            <a:r>
              <a:rPr sz="1800" dirty="0" err="1"/>
              <a:t>Registro</a:t>
            </a:r>
            <a:r>
              <a:rPr sz="1800" dirty="0"/>
              <a:t> de </a:t>
            </a:r>
            <a:r>
              <a:rPr sz="1800" dirty="0" err="1"/>
              <a:t>cursos</a:t>
            </a:r>
            <a:r>
              <a:rPr sz="1800" dirty="0"/>
              <a:t>, </a:t>
            </a:r>
            <a:r>
              <a:rPr sz="1800" dirty="0" err="1"/>
              <a:t>organismos</a:t>
            </a:r>
            <a:r>
              <a:rPr sz="1800" dirty="0"/>
              <a:t>, </a:t>
            </a:r>
            <a:r>
              <a:rPr sz="1800" dirty="0" err="1"/>
              <a:t>normativa</a:t>
            </a:r>
            <a:endParaRPr sz="1800" dirty="0"/>
          </a:p>
          <a:p>
            <a:r>
              <a:rPr sz="1800" dirty="0"/>
              <a:t>• </a:t>
            </a:r>
            <a:r>
              <a:rPr sz="1800" dirty="0" err="1"/>
              <a:t>www.sii.cl</a:t>
            </a:r>
            <a:r>
              <a:rPr sz="1800" dirty="0"/>
              <a:t>: Circulares y </a:t>
            </a:r>
            <a:r>
              <a:rPr sz="1800" dirty="0" err="1"/>
              <a:t>legislación</a:t>
            </a:r>
            <a:r>
              <a:rPr sz="1800" dirty="0"/>
              <a:t> </a:t>
            </a:r>
            <a:r>
              <a:rPr sz="1800" dirty="0" err="1"/>
              <a:t>tributaria</a:t>
            </a:r>
            <a:endParaRPr sz="1800" dirty="0"/>
          </a:p>
          <a:p>
            <a:r>
              <a:rPr sz="1800" dirty="0"/>
              <a:t>• Circular SII Nº 19, </a:t>
            </a:r>
            <a:r>
              <a:rPr sz="1800" dirty="0" err="1"/>
              <a:t>año</a:t>
            </a:r>
            <a:r>
              <a:rPr sz="1800" dirty="0"/>
              <a:t> 1999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ecorte">
  <a:themeElements>
    <a:clrScheme name="Recort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Recort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cort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{AEFE09FD-DAC2-0E4F-8C02-565112ED631E}tf10001072</Template>
  <TotalTime>27</TotalTime>
  <Words>400</Words>
  <Application>Microsoft Macintosh PowerPoint</Application>
  <PresentationFormat>Presentación en pantalla (4:3)</PresentationFormat>
  <Paragraphs>50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Franklin Gothic Book</vt:lpstr>
      <vt:lpstr>Recorte</vt:lpstr>
      <vt:lpstr>Beneficios Tributarios por Capacitación</vt:lpstr>
      <vt:lpstr>¿Por qué capacitar?</vt:lpstr>
      <vt:lpstr>¿Qué es la franquicia tributaria por capacitación?</vt:lpstr>
      <vt:lpstr>¿Qué gastos califican?</vt:lpstr>
      <vt:lpstr>¿Qué NO se puede incluir?</vt:lpstr>
      <vt:lpstr>Limitaciones por nivel de ingreso</vt:lpstr>
      <vt:lpstr>Requisitos Formales</vt:lpstr>
      <vt:lpstr>¿Qué pasa con los excedentes?</vt:lpstr>
      <vt:lpstr>¿Dónde obtener más información?</vt:lpstr>
      <vt:lpstr>Conclusión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Beneficios Tributarios por Capacitación</dc:title>
  <dc:subject/>
  <dc:creator/>
  <cp:keywords/>
  <dc:description>generated using python-pptx</dc:description>
  <cp:lastModifiedBy>Microsoft Office User</cp:lastModifiedBy>
  <cp:revision>3</cp:revision>
  <dcterms:created xsi:type="dcterms:W3CDTF">2013-01-27T09:14:16Z</dcterms:created>
  <dcterms:modified xsi:type="dcterms:W3CDTF">2025-05-29T22:29:32Z</dcterms:modified>
  <cp:category/>
</cp:coreProperties>
</file>