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5" r:id="rId1"/>
  </p:sldMasterIdLst>
  <p:notesMasterIdLst>
    <p:notesMasterId r:id="rId11"/>
  </p:notesMasterIdLst>
  <p:sldIdLst>
    <p:sldId id="285" r:id="rId2"/>
    <p:sldId id="268" r:id="rId3"/>
    <p:sldId id="257" r:id="rId4"/>
    <p:sldId id="256" r:id="rId5"/>
    <p:sldId id="258" r:id="rId6"/>
    <p:sldId id="286" r:id="rId7"/>
    <p:sldId id="262" r:id="rId8"/>
    <p:sldId id="287" r:id="rId9"/>
    <p:sldId id="27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5"/>
    <p:restoredTop sz="94628"/>
  </p:normalViewPr>
  <p:slideViewPr>
    <p:cSldViewPr snapToGrid="0">
      <p:cViewPr varScale="1">
        <p:scale>
          <a:sx n="115" d="100"/>
          <a:sy n="115" d="100"/>
        </p:scale>
        <p:origin x="24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38237-68A5-5A4A-A2B3-60F270D911C8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B2106-46C1-F742-B647-85A1729D418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8442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9570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73095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0284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800702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1841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26184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96049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52761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99559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5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043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1793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93050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54985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0294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92045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1817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ACA1F-5B6D-3449-AD87-32EA0F17813B}" type="datetimeFigureOut">
              <a:rPr lang="es-CL" smtClean="0"/>
              <a:t>13-09-24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438F2D0-7F01-1C41-A0F5-82A360440FD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24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45BDD49-F9FD-51FD-D499-CDC4181C433C}"/>
              </a:ext>
            </a:extLst>
          </p:cNvPr>
          <p:cNvSpPr txBox="1"/>
          <p:nvPr/>
        </p:nvSpPr>
        <p:spPr>
          <a:xfrm>
            <a:off x="2568228" y="4487240"/>
            <a:ext cx="5928360" cy="2154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400" b="1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Fresia Marlene Carrasco Julio</a:t>
            </a: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.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Asesor Contable, Tributario y Laboral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Magíster en Dirección Tributaria 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Contador Auditor.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Diplomado en Derecho del Trabajo y Procesos Laborales. 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Técnico Jurídico.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endParaRPr lang="es-CL" sz="1400" i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  <a:p>
            <a:br>
              <a:rPr lang="es-CL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es-CL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8E075A1-ADCA-8BB3-04E4-AD5BCECE23DE}"/>
              </a:ext>
            </a:extLst>
          </p:cNvPr>
          <p:cNvSpPr txBox="1"/>
          <p:nvPr/>
        </p:nvSpPr>
        <p:spPr>
          <a:xfrm>
            <a:off x="2096430" y="1293542"/>
            <a:ext cx="6200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4000" dirty="0"/>
              <a:t>SUELDO EMPRESARIAL</a:t>
            </a:r>
          </a:p>
        </p:txBody>
      </p:sp>
      <p:pic>
        <p:nvPicPr>
          <p:cNvPr id="7" name="Picture 2" descr="Empleador - Qué es, ejemplos, definición y concepto">
            <a:extLst>
              <a:ext uri="{FF2B5EF4-FFF2-40B4-BE49-F238E27FC236}">
                <a16:creationId xmlns:a16="http://schemas.microsoft.com/office/drawing/2014/main" id="{E3B6F699-048C-9A82-8595-BDC56166E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588" y="2137526"/>
            <a:ext cx="254867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091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4E2563-68D9-9803-2F1B-4C545CED9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Sueldo Empresarial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5CBA47-D748-18E6-84D6-E379C43FB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5" y="2367094"/>
            <a:ext cx="10364452" cy="1959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dirty="0">
                <a:solidFill>
                  <a:srgbClr val="555555"/>
                </a:solidFill>
                <a:latin typeface="Open Sans" panose="020B0606030504020204" pitchFamily="34" charset="0"/>
              </a:rPr>
              <a:t>E</a:t>
            </a:r>
            <a:r>
              <a:rPr lang="es-CL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 un beneficio legal tributario o una ficción tributaria que permite que a un socio, accionista o empresario individual se le asigne una remuneración por las labores que efectivamente realiza en tal calidad para la empresa respectiva.</a:t>
            </a:r>
            <a:br>
              <a:rPr lang="es-CL" dirty="0"/>
            </a:b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2871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5AD2D3-43BE-F070-FB74-CDA1FA8F8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s-CL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¿Cuál es la postura del Código del Trabajo ante el concepto de sueldo empresarial. ¿Cómo aplica entonces al socio y/o accionista?.</a:t>
            </a:r>
            <a:br>
              <a:rPr lang="es-CL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s-CL" sz="2000" dirty="0">
              <a:solidFill>
                <a:srgbClr val="FF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F1D772-7C15-1B31-211A-C016CE52F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La figura del sueldo empresarial que veremos em esta clase se refiere a la aceptación como gastos de sueldo empresarial , en los términos señalados en la ley de la renta, ya que es una </a:t>
            </a:r>
            <a:r>
              <a:rPr lang="es-CL" b="1" dirty="0"/>
              <a:t>FICCIÓN LEGAL </a:t>
            </a:r>
            <a:r>
              <a:rPr lang="es-CL" dirty="0"/>
              <a:t>y el código del trabajo no se pronuncia al respecto.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FA8A68B-D8E8-A599-601C-EE2BB03BA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73869">
            <a:off x="8353754" y="3794234"/>
            <a:ext cx="1951463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34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54CD83-8FF5-214C-3BA2-02ECB83E3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2869" y="376256"/>
            <a:ext cx="4977277" cy="1004923"/>
          </a:xfrm>
        </p:spPr>
        <p:txBody>
          <a:bodyPr>
            <a:noAutofit/>
          </a:bodyPr>
          <a:lstStyle/>
          <a:p>
            <a:pPr algn="l"/>
            <a:r>
              <a:rPr lang="es-CL" sz="2800" b="1" dirty="0">
                <a:solidFill>
                  <a:schemeClr val="tx1"/>
                </a:solidFill>
              </a:rPr>
              <a:t>Definición de trabajador.</a:t>
            </a:r>
            <a:endParaRPr lang="es-CL" sz="28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3BA6B35-C8BD-C1EF-7880-1094C997E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400" y="1543263"/>
            <a:ext cx="10746889" cy="5083447"/>
          </a:xfrm>
        </p:spPr>
        <p:txBody>
          <a:bodyPr>
            <a:normAutofit/>
          </a:bodyPr>
          <a:lstStyle/>
          <a:p>
            <a:pPr algn="just"/>
            <a:endParaRPr lang="es-CL" sz="2400" dirty="0"/>
          </a:p>
          <a:p>
            <a:pPr algn="just"/>
            <a:endParaRPr lang="es-CL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Art. .3 Para todos los efectos legales se entiende por:</a:t>
            </a:r>
          </a:p>
          <a:p>
            <a:pPr algn="just"/>
            <a:r>
              <a:rPr lang="es-CL" sz="20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EMPLEADOR:</a:t>
            </a:r>
            <a:r>
              <a:rPr lang="es-CL" sz="20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persona natural o jurídica que utiliza  los servicios intelectuales o materiales de una o más personas en virtud de un contrato de trabajo.</a:t>
            </a:r>
          </a:p>
          <a:p>
            <a:pPr algn="just"/>
            <a:endParaRPr lang="es-CL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L" sz="20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TRABAJADOR</a:t>
            </a:r>
            <a:r>
              <a:rPr lang="es-CL" sz="20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 persona natural que preste servicios personales intelectuales o materiales, bajo dependencia o subordinación, y en virtud de un contrato de trabajo.</a:t>
            </a:r>
          </a:p>
          <a:p>
            <a:pPr algn="just"/>
            <a:endParaRPr lang="es-CL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L" sz="20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TRABAJADOR INDEPENDIENTE: </a:t>
            </a:r>
            <a:r>
              <a:rPr lang="es-CL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aquel que en el ejercicio de la actividad de que se trate no depende de empleador alguno ni tiene trabajadores bajo su dependencia</a:t>
            </a:r>
          </a:p>
        </p:txBody>
      </p:sp>
      <p:pic>
        <p:nvPicPr>
          <p:cNvPr id="1026" name="Picture 2" descr="Empleador - Qué es, ejemplos, definición y concepto">
            <a:extLst>
              <a:ext uri="{FF2B5EF4-FFF2-40B4-BE49-F238E27FC236}">
                <a16:creationId xmlns:a16="http://schemas.microsoft.com/office/drawing/2014/main" id="{24FBD6EB-B6EF-569B-C8E1-FA21F2974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939" y="1543263"/>
            <a:ext cx="1751383" cy="123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956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291003-AB33-ADB8-9A71-3C358A692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736" y="268711"/>
            <a:ext cx="10364451" cy="1596177"/>
          </a:xfrm>
        </p:spPr>
        <p:txBody>
          <a:bodyPr>
            <a:normAutofit/>
          </a:bodyPr>
          <a:lstStyle/>
          <a:p>
            <a:r>
              <a:rPr lang="es-CL" sz="13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¿Qué sucede actualmente si subo contratos a la DT de los dueños (socio o accionista), por ejemplo, ¿me sancionan?</a:t>
            </a:r>
            <a:r>
              <a:rPr lang="es-CL" sz="13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¿Debo incluir el Sueldo empresarial en el Libro de Remuneraciones electrónico de la DT?</a:t>
            </a:r>
            <a:br>
              <a:rPr lang="es-CL" dirty="0">
                <a:effectLst/>
              </a:rPr>
            </a:br>
            <a:endParaRPr lang="es-CL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9AE0237-A3BB-BDE1-58FE-0456CB5C2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669" y="1639949"/>
            <a:ext cx="8335253" cy="301946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AEA90D6-94D8-4BCD-79EB-AF3BF0553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667" y="1639949"/>
            <a:ext cx="2966445" cy="403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74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B6007A-58B0-52DE-CBF9-8D50E6DAB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1800" b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Requisitos Sueldo Empresarial</a:t>
            </a:r>
            <a:br>
              <a:rPr lang="es-C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949704-EF25-8F27-05D7-05AC4C5A51C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CL" sz="1800" b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Que el Empresario trabaje de forma </a:t>
            </a:r>
            <a:r>
              <a:rPr lang="es-CL" sz="1800" b="1" i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r>
              <a:rPr lang="es-CL" sz="1800" b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 y </a:t>
            </a:r>
            <a:r>
              <a:rPr lang="es-CL" sz="1800" b="1" i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efectiva</a:t>
            </a:r>
            <a:r>
              <a:rPr lang="es-CL" sz="1800" b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 en su negocio</a:t>
            </a:r>
            <a:endParaRPr lang="es-C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sz="1800" b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Que las remuneraciones estén afectas al pago de cotizaciones</a:t>
            </a:r>
            <a:endParaRPr lang="es-CL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sz="1800" b="1" kern="0" dirty="0">
                <a:solidFill>
                  <a:srgbClr val="000000"/>
                </a:solidFill>
                <a:effectLst/>
                <a:latin typeface="Raleway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Que las remuneraciones se encuentren dentro de los límites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89243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9EE5565-1B33-B465-EA18-1660B01A91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933" y="1620353"/>
            <a:ext cx="9997772" cy="3424237"/>
          </a:xfrm>
        </p:spPr>
      </p:pic>
    </p:spTree>
    <p:extLst>
      <p:ext uri="{BB962C8B-B14F-4D97-AF65-F5344CB8AC3E}">
        <p14:creationId xmlns:p14="http://schemas.microsoft.com/office/powerpoint/2010/main" val="209291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1BBE99-F09E-1A13-9741-AF3BB0928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OBLIGACIONES.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7F0FDA-A536-5EB5-01DE-41DFEBA77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Envío libro de remuneraciones a la Dirección del Trabajo.</a:t>
            </a:r>
          </a:p>
          <a:p>
            <a:r>
              <a:rPr lang="es-CL" dirty="0"/>
              <a:t>Creación de una nomina distinta en PreviRed o plataforma en la que paga imposiciones.</a:t>
            </a:r>
          </a:p>
          <a:p>
            <a:r>
              <a:rPr lang="es-CL" dirty="0"/>
              <a:t>Pago de impuesto único de trabajadores en f29.</a:t>
            </a:r>
          </a:p>
          <a:p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613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E1F5383-88E3-2C3F-7AB3-00B8D0BA8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426" y="260270"/>
            <a:ext cx="7359148" cy="633746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4BE3F95-23D1-FD46-F825-543DB950B496}"/>
              </a:ext>
            </a:extLst>
          </p:cNvPr>
          <p:cNvSpPr/>
          <p:nvPr/>
        </p:nvSpPr>
        <p:spPr>
          <a:xfrm>
            <a:off x="2416426" y="260270"/>
            <a:ext cx="3398587" cy="3112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7936888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{873BD1BB-53BA-1341-81AF-949B5E8BAABA}tf10001060</Template>
  <TotalTime>419</TotalTime>
  <Words>364</Words>
  <Application>Microsoft Macintosh PowerPoint</Application>
  <PresentationFormat>Panorámica</PresentationFormat>
  <Paragraphs>28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Calibri</vt:lpstr>
      <vt:lpstr>Open Sans</vt:lpstr>
      <vt:lpstr>Raleway</vt:lpstr>
      <vt:lpstr>Trebuchet MS</vt:lpstr>
      <vt:lpstr>Wingdings 3</vt:lpstr>
      <vt:lpstr>Faceta</vt:lpstr>
      <vt:lpstr>Presentación de PowerPoint</vt:lpstr>
      <vt:lpstr>Sueldo Empresarial</vt:lpstr>
      <vt:lpstr>¿Cuál es la postura del Código del Trabajo ante el concepto de sueldo empresarial. ¿Cómo aplica entonces al socio y/o accionista?. </vt:lpstr>
      <vt:lpstr>Definición de trabajador.</vt:lpstr>
      <vt:lpstr>¿Qué sucede actualmente si subo contratos a la DT de los dueños (socio o accionista), por ejemplo, ¿me sancionan? ¿Debo incluir el Sueldo empresarial en el Libro de Remuneraciones electrónico de la DT? </vt:lpstr>
      <vt:lpstr>Requisitos Sueldo Empresarial </vt:lpstr>
      <vt:lpstr>Presentación de PowerPoint</vt:lpstr>
      <vt:lpstr>OBLIGACIONES.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Definición de trabajador del Código del trabajo Explicación del concepto de dependencia y subordinación. Ejemplos prácticos. </dc:title>
  <dc:creator>Microsoft Office User</dc:creator>
  <cp:lastModifiedBy>Microsoft Office User</cp:lastModifiedBy>
  <cp:revision>25</cp:revision>
  <dcterms:created xsi:type="dcterms:W3CDTF">2023-07-14T20:11:34Z</dcterms:created>
  <dcterms:modified xsi:type="dcterms:W3CDTF">2024-09-13T12:45:49Z</dcterms:modified>
</cp:coreProperties>
</file>