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6" r:id="rId2"/>
    <p:sldId id="257" r:id="rId3"/>
    <p:sldId id="259" r:id="rId4"/>
    <p:sldId id="260" r:id="rId5"/>
    <p:sldId id="261" r:id="rId6"/>
    <p:sldId id="258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25"/>
  </p:normalViewPr>
  <p:slideViewPr>
    <p:cSldViewPr snapToGrid="0">
      <p:cViewPr varScale="1">
        <p:scale>
          <a:sx n="116" d="100"/>
          <a:sy n="116" d="100"/>
        </p:scale>
        <p:origin x="41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MX"/>
              <a:t>Haz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3D5B7-8F27-3746-98D1-A0F8402BF766}" type="datetimeFigureOut">
              <a:rPr lang="es-CL" smtClean="0"/>
              <a:t>18-08-24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A4E34-5332-BE43-B2CC-82E3EBDAF28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836473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3D5B7-8F27-3746-98D1-A0F8402BF766}" type="datetimeFigureOut">
              <a:rPr lang="es-CL" smtClean="0"/>
              <a:t>18-08-24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A4E34-5332-BE43-B2CC-82E3EBDAF28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7158713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3D5B7-8F27-3746-98D1-A0F8402BF766}" type="datetimeFigureOut">
              <a:rPr lang="es-CL" smtClean="0"/>
              <a:t>18-08-24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A4E34-5332-BE43-B2CC-82E3EBDAF282}" type="slidenum">
              <a:rPr lang="es-CL" smtClean="0"/>
              <a:t>‹Nº›</a:t>
            </a:fld>
            <a:endParaRPr lang="es-CL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841503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3D5B7-8F27-3746-98D1-A0F8402BF766}" type="datetimeFigureOut">
              <a:rPr lang="es-CL" smtClean="0"/>
              <a:t>18-08-24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A4E34-5332-BE43-B2CC-82E3EBDAF28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5268241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la 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3D5B7-8F27-3746-98D1-A0F8402BF766}" type="datetimeFigureOut">
              <a:rPr lang="es-CL" smtClean="0"/>
              <a:t>18-08-24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A4E34-5332-BE43-B2CC-82E3EBDAF282}" type="slidenum">
              <a:rPr lang="es-CL" smtClean="0"/>
              <a:t>‹Nº›</a:t>
            </a:fld>
            <a:endParaRPr lang="es-CL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227032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3D5B7-8F27-3746-98D1-A0F8402BF766}" type="datetimeFigureOut">
              <a:rPr lang="es-CL" smtClean="0"/>
              <a:t>18-08-24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A4E34-5332-BE43-B2CC-82E3EBDAF28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7855298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3D5B7-8F27-3746-98D1-A0F8402BF766}" type="datetimeFigureOut">
              <a:rPr lang="es-CL" smtClean="0"/>
              <a:t>18-08-24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A4E34-5332-BE43-B2CC-82E3EBDAF28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1587633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3D5B7-8F27-3746-98D1-A0F8402BF766}" type="datetimeFigureOut">
              <a:rPr lang="es-CL" smtClean="0"/>
              <a:t>18-08-24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A4E34-5332-BE43-B2CC-82E3EBDAF28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972740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3D5B7-8F27-3746-98D1-A0F8402BF766}" type="datetimeFigureOut">
              <a:rPr lang="es-CL" smtClean="0"/>
              <a:t>18-08-24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A4E34-5332-BE43-B2CC-82E3EBDAF28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2245122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3D5B7-8F27-3746-98D1-A0F8402BF766}" type="datetimeFigureOut">
              <a:rPr lang="es-CL" smtClean="0"/>
              <a:t>18-08-24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A4E34-5332-BE43-B2CC-82E3EBDAF28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4753927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3D5B7-8F27-3746-98D1-A0F8402BF766}" type="datetimeFigureOut">
              <a:rPr lang="es-CL" smtClean="0"/>
              <a:t>18-08-24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A4E34-5332-BE43-B2CC-82E3EBDAF28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2345303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3D5B7-8F27-3746-98D1-A0F8402BF766}" type="datetimeFigureOut">
              <a:rPr lang="es-CL" smtClean="0"/>
              <a:t>18-08-24</a:t>
            </a:fld>
            <a:endParaRPr lang="es-C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A4E34-5332-BE43-B2CC-82E3EBDAF28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852219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3D5B7-8F27-3746-98D1-A0F8402BF766}" type="datetimeFigureOut">
              <a:rPr lang="es-CL" smtClean="0"/>
              <a:t>18-08-24</a:t>
            </a:fld>
            <a:endParaRPr lang="es-C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A4E34-5332-BE43-B2CC-82E3EBDAF28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6887693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3D5B7-8F27-3746-98D1-A0F8402BF766}" type="datetimeFigureOut">
              <a:rPr lang="es-CL" smtClean="0"/>
              <a:t>18-08-24</a:t>
            </a:fld>
            <a:endParaRPr lang="es-C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A4E34-5332-BE43-B2CC-82E3EBDAF28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7061025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3D5B7-8F27-3746-98D1-A0F8402BF766}" type="datetimeFigureOut">
              <a:rPr lang="es-CL" smtClean="0"/>
              <a:t>18-08-24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A4E34-5332-BE43-B2CC-82E3EBDAF28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4438437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MX"/>
              <a:t>Haz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C3D5B7-8F27-3746-98D1-A0F8402BF766}" type="datetimeFigureOut">
              <a:rPr lang="es-CL" smtClean="0"/>
              <a:t>18-08-24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A4E34-5332-BE43-B2CC-82E3EBDAF28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6344249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C3D5B7-8F27-3746-98D1-A0F8402BF766}" type="datetimeFigureOut">
              <a:rPr lang="es-CL" smtClean="0"/>
              <a:t>18-08-24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3DAA4E34-5332-BE43-B2CC-82E3EBDAF282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0312495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1D9709E-269A-3401-F6F7-10BDD1802F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54566" y="832431"/>
            <a:ext cx="9144000" cy="2387600"/>
          </a:xfrm>
        </p:spPr>
        <p:txBody>
          <a:bodyPr>
            <a:noAutofit/>
          </a:bodyPr>
          <a:lstStyle/>
          <a:p>
            <a:r>
              <a:rPr lang="es-CL" sz="4000" dirty="0">
                <a:solidFill>
                  <a:schemeClr val="tx1"/>
                </a:solidFill>
              </a:rPr>
              <a:t>Recuperación del Impuesto Específico al Diésel </a:t>
            </a:r>
            <a:r>
              <a:rPr lang="es-CL" sz="3600" dirty="0">
                <a:solidFill>
                  <a:schemeClr val="tx1"/>
                </a:solidFill>
              </a:rPr>
              <a:t>Transportistas</a:t>
            </a:r>
            <a:r>
              <a:rPr lang="es-CL" sz="4000" dirty="0">
                <a:solidFill>
                  <a:schemeClr val="tx1"/>
                </a:solidFill>
              </a:rPr>
              <a:t> de Carga </a:t>
            </a:r>
            <a:br>
              <a:rPr lang="es-CL" sz="4400" dirty="0">
                <a:solidFill>
                  <a:schemeClr val="tx1"/>
                </a:solidFill>
              </a:rPr>
            </a:br>
            <a:endParaRPr lang="es-CL" sz="4400" dirty="0">
              <a:solidFill>
                <a:schemeClr val="tx1"/>
              </a:solidFill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7E583710-A73C-927A-F7E5-F46E1A736D17}"/>
              </a:ext>
            </a:extLst>
          </p:cNvPr>
          <p:cNvSpPr txBox="1"/>
          <p:nvPr/>
        </p:nvSpPr>
        <p:spPr>
          <a:xfrm>
            <a:off x="3496019" y="4703564"/>
            <a:ext cx="5199961" cy="2154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CL" sz="1400" b="1" i="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cs typeface="Arial" panose="020B0604020202020204" pitchFamily="34" charset="0"/>
              </a:rPr>
              <a:t>Fresia Marlene Carrasco Julio</a:t>
            </a:r>
            <a:r>
              <a:rPr lang="es-CL" sz="1400" i="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cs typeface="Arial" panose="020B0604020202020204" pitchFamily="34" charset="0"/>
              </a:rPr>
              <a:t>.</a:t>
            </a:r>
            <a:br>
              <a:rPr lang="es-CL" sz="1400" i="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cs typeface="Arial" panose="020B0604020202020204" pitchFamily="34" charset="0"/>
              </a:rPr>
            </a:br>
            <a:r>
              <a:rPr lang="es-CL" sz="1400" i="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cs typeface="Arial" panose="020B0604020202020204" pitchFamily="34" charset="0"/>
              </a:rPr>
              <a:t>Asesor Contable, Tributario y Laboral</a:t>
            </a:r>
          </a:p>
          <a:p>
            <a:pPr algn="ctr"/>
            <a:r>
              <a:rPr lang="es-CL" sz="1400" i="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cs typeface="Arial" panose="020B0604020202020204" pitchFamily="34" charset="0"/>
              </a:rPr>
              <a:t>Magíster en Dirección Tributaria </a:t>
            </a:r>
          </a:p>
          <a:p>
            <a:pPr algn="ctr"/>
            <a:r>
              <a:rPr lang="es-CL" sz="1400" i="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cs typeface="Arial" panose="020B0604020202020204" pitchFamily="34" charset="0"/>
              </a:rPr>
              <a:t>Contador Auditor.</a:t>
            </a:r>
          </a:p>
          <a:p>
            <a:pPr algn="ctr"/>
            <a:r>
              <a:rPr lang="es-CL" sz="1400" i="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cs typeface="Arial" panose="020B0604020202020204" pitchFamily="34" charset="0"/>
              </a:rPr>
              <a:t>Diplomado en Derecho del Trabajo y Procesos Laborales. </a:t>
            </a:r>
            <a:br>
              <a:rPr lang="es-CL" sz="1400" i="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cs typeface="Arial" panose="020B0604020202020204" pitchFamily="34" charset="0"/>
              </a:rPr>
            </a:br>
            <a:r>
              <a:rPr lang="es-CL" sz="1400" i="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cs typeface="Arial" panose="020B0604020202020204" pitchFamily="34" charset="0"/>
              </a:rPr>
              <a:t>Técnico Jurídico.</a:t>
            </a:r>
            <a:br>
              <a:rPr lang="es-CL" sz="1400" i="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cs typeface="Arial" panose="020B0604020202020204" pitchFamily="34" charset="0"/>
              </a:rPr>
            </a:br>
            <a:endParaRPr lang="es-CL" sz="1400" i="0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lt"/>
              <a:cs typeface="Arial" panose="020B0604020202020204" pitchFamily="34" charset="0"/>
            </a:endParaRPr>
          </a:p>
          <a:p>
            <a:br>
              <a:rPr lang="es-CL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</a:br>
            <a:endParaRPr lang="es-CL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884622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EE4743C-2942-6BB1-91F3-6636236E9C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7146" y="994352"/>
            <a:ext cx="11021290" cy="5295612"/>
          </a:xfrm>
        </p:spPr>
        <p:txBody>
          <a:bodyPr>
            <a:normAutofit/>
          </a:bodyPr>
          <a:lstStyle/>
          <a:p>
            <a:pPr algn="just"/>
            <a:r>
              <a:rPr lang="es-CL" b="1" dirty="0"/>
              <a:t>. Resumen de Legislación Relevante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es-CL" b="1" dirty="0"/>
              <a:t>Artículos 6 y 7, Ley 18.502</a:t>
            </a:r>
            <a:r>
              <a:rPr lang="es-CL" dirty="0"/>
              <a:t>: Establecen un impuesto a los combustibles, incluyendo el diésel.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es-CL" b="1" dirty="0"/>
              <a:t>Artículo 2, Ley 19.764 (2023)</a:t>
            </a:r>
            <a:r>
              <a:rPr lang="es-CL" dirty="0"/>
              <a:t>: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CL" b="1" dirty="0"/>
              <a:t>Destinatarios</a:t>
            </a:r>
            <a:r>
              <a:rPr lang="es-CL" dirty="0"/>
              <a:t>: Empresas de transporte de carga que sean propietarias o arrendatarias con opción de compra de camiones con un peso bruto vehicular igual o superior a 3.860 kg.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CL" b="1" dirty="0"/>
              <a:t>Disposición Clave</a:t>
            </a:r>
            <a:r>
              <a:rPr lang="es-CL" dirty="0"/>
              <a:t>: Permite a estas empresas recuperar un porcentaje del impuesto específico al petróleo diésel pagado, según lo establecido en el artículo 6 de la Ley 18.502.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es-CL" b="1" dirty="0"/>
              <a:t>Artículo 7</a:t>
            </a:r>
            <a:r>
              <a:rPr lang="es-CL" dirty="0"/>
              <a:t>: Detalla las reglas específicas para la recuperación.</a:t>
            </a:r>
          </a:p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8141076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BA1C5B5-BB21-9311-5146-722A7089BF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CL" b="1" dirty="0"/>
              <a:t>Requisitos para la Recuperación del Impuesto</a:t>
            </a:r>
            <a:br>
              <a:rPr lang="es-CL" b="1" dirty="0"/>
            </a:br>
            <a:endParaRPr lang="es-CL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B3291D6-A233-F9C7-ADAB-4302770177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Font typeface="Arial" panose="020B0604020202020204" pitchFamily="34" charset="0"/>
              <a:buChar char="•"/>
            </a:pPr>
            <a:r>
              <a:rPr lang="es-CL" b="1" dirty="0"/>
              <a:t>Requisitos de Elegibilidad</a:t>
            </a:r>
            <a:r>
              <a:rPr lang="es-CL" dirty="0"/>
              <a:t>: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CL" dirty="0"/>
              <a:t>Ser contribuyente de IVA y empresas constructoras.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CL" dirty="0"/>
              <a:t>Si es una empresa constructora, esta no debe ser una empresa terrestre.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CL" dirty="0"/>
              <a:t>En caso de ser constructora, que el diésel no sea utilizado en vehículos que transiten por calles, caminos y vías públicas.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CL" dirty="0"/>
              <a:t>Ser propietario o arrendatario con opción de compra de camiones.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CL" dirty="0"/>
              <a:t>Que el giro de la empresa se desarrolle dentro del territorio nacional o dentro de territorio nacional e internacional (mixto).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s-CL" dirty="0"/>
              <a:t>Peso bruto del vehículo igual o superior a 3.860 kg.</a:t>
            </a:r>
          </a:p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6269180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88BE9A4-71F4-58A1-462E-A3DFAA1A29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57935"/>
            <a:ext cx="10515600" cy="1325563"/>
          </a:xfrm>
        </p:spPr>
        <p:txBody>
          <a:bodyPr>
            <a:noAutofit/>
          </a:bodyPr>
          <a:lstStyle/>
          <a:p>
            <a:r>
              <a:rPr lang="es-CL" sz="3200" b="1" dirty="0"/>
              <a:t>4. Tabla de Reducción de Ingresos</a:t>
            </a:r>
            <a:br>
              <a:rPr lang="es-CL" sz="3200" b="1" dirty="0"/>
            </a:br>
            <a:r>
              <a:rPr lang="es-CL" sz="3200" b="1" dirty="0"/>
              <a:t>Descuentos Aplicables Según Ingresos</a:t>
            </a:r>
            <a:br>
              <a:rPr lang="es-CL" sz="3200" dirty="0"/>
            </a:br>
            <a:endParaRPr lang="es-CL" sz="3200" dirty="0"/>
          </a:p>
        </p:txBody>
      </p:sp>
      <p:graphicFrame>
        <p:nvGraphicFramePr>
          <p:cNvPr id="7" name="Marcador de contenido 6">
            <a:extLst>
              <a:ext uri="{FF2B5EF4-FFF2-40B4-BE49-F238E27FC236}">
                <a16:creationId xmlns:a16="http://schemas.microsoft.com/office/drawing/2014/main" id="{7774ED0E-B1AB-5E0E-34C8-9CAC293C86E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85877404"/>
              </p:ext>
            </p:extLst>
          </p:nvPr>
        </p:nvGraphicFramePr>
        <p:xfrm>
          <a:off x="1084283" y="2264589"/>
          <a:ext cx="8059717" cy="293990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45929">
                  <a:extLst>
                    <a:ext uri="{9D8B030D-6E8A-4147-A177-3AD203B41FA5}">
                      <a16:colId xmlns:a16="http://schemas.microsoft.com/office/drawing/2014/main" val="3236513786"/>
                    </a:ext>
                  </a:extLst>
                </a:gridCol>
                <a:gridCol w="5013788">
                  <a:extLst>
                    <a:ext uri="{9D8B030D-6E8A-4147-A177-3AD203B41FA5}">
                      <a16:colId xmlns:a16="http://schemas.microsoft.com/office/drawing/2014/main" val="2356756968"/>
                    </a:ext>
                  </a:extLst>
                </a:gridCol>
              </a:tblGrid>
              <a:tr h="562210">
                <a:tc>
                  <a:txBody>
                    <a:bodyPr/>
                    <a:lstStyle/>
                    <a:p>
                      <a:pPr algn="just"/>
                      <a:r>
                        <a:rPr lang="es-ES_tradnl" sz="1200" kern="100">
                          <a:effectLst/>
                        </a:rPr>
                        <a:t>REBAJA</a:t>
                      </a:r>
                      <a:endParaRPr lang="es-CL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ES_tradnl" sz="1200" kern="100">
                          <a:effectLst/>
                        </a:rPr>
                        <a:t>INGRESOS</a:t>
                      </a:r>
                      <a:endParaRPr lang="es-CL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48818706"/>
                  </a:ext>
                </a:extLst>
              </a:tr>
              <a:tr h="511312">
                <a:tc>
                  <a:txBody>
                    <a:bodyPr/>
                    <a:lstStyle/>
                    <a:p>
                      <a:pPr algn="just"/>
                      <a:r>
                        <a:rPr lang="es-ES_tradnl" sz="1200" kern="100" dirty="0">
                          <a:effectLst/>
                        </a:rPr>
                        <a:t>80%</a:t>
                      </a:r>
                      <a:endParaRPr lang="es-CL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ES_tradnl" sz="1200" kern="100" dirty="0">
                          <a:effectLst/>
                        </a:rPr>
                        <a:t>Igual o superior a 2.400 UF.</a:t>
                      </a:r>
                      <a:endParaRPr lang="es-CL" sz="1200" kern="100" dirty="0">
                        <a:effectLst/>
                      </a:endParaRPr>
                    </a:p>
                    <a:p>
                      <a:pPr algn="just"/>
                      <a:r>
                        <a:rPr lang="es-ES_tradnl" sz="1200" kern="100" dirty="0">
                          <a:effectLst/>
                        </a:rPr>
                        <a:t> </a:t>
                      </a:r>
                      <a:endParaRPr lang="es-CL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21077608"/>
                  </a:ext>
                </a:extLst>
              </a:tr>
              <a:tr h="741965">
                <a:tc>
                  <a:txBody>
                    <a:bodyPr/>
                    <a:lstStyle/>
                    <a:p>
                      <a:pPr algn="just"/>
                      <a:r>
                        <a:rPr lang="es-ES_tradnl" sz="1200" kern="100" dirty="0">
                          <a:effectLst/>
                        </a:rPr>
                        <a:t>70%</a:t>
                      </a:r>
                      <a:endParaRPr lang="es-CL" sz="1200" kern="100" dirty="0">
                        <a:effectLst/>
                      </a:endParaRPr>
                    </a:p>
                    <a:p>
                      <a:pPr algn="just"/>
                      <a:r>
                        <a:rPr lang="es-ES_tradnl" sz="1200" kern="100" dirty="0">
                          <a:effectLst/>
                        </a:rPr>
                        <a:t> </a:t>
                      </a:r>
                      <a:endParaRPr lang="es-CL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ES_tradnl" sz="1200" kern="100" dirty="0">
                          <a:effectLst/>
                        </a:rPr>
                        <a:t>Entre 2.400 y 6.000 U.F.</a:t>
                      </a:r>
                      <a:endParaRPr lang="es-CL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32518030"/>
                  </a:ext>
                </a:extLst>
              </a:tr>
              <a:tr h="562210">
                <a:tc>
                  <a:txBody>
                    <a:bodyPr/>
                    <a:lstStyle/>
                    <a:p>
                      <a:pPr algn="just"/>
                      <a:r>
                        <a:rPr lang="es-ES_tradnl" sz="1200" kern="100">
                          <a:effectLst/>
                        </a:rPr>
                        <a:t>52,5%</a:t>
                      </a:r>
                      <a:endParaRPr lang="es-CL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ES_tradnl" sz="1200" kern="100">
                          <a:effectLst/>
                        </a:rPr>
                        <a:t>Entre 6.000 y 20.000 U.F.</a:t>
                      </a:r>
                      <a:endParaRPr lang="es-CL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27453828"/>
                  </a:ext>
                </a:extLst>
              </a:tr>
              <a:tr h="562210">
                <a:tc>
                  <a:txBody>
                    <a:bodyPr/>
                    <a:lstStyle/>
                    <a:p>
                      <a:pPr algn="just"/>
                      <a:r>
                        <a:rPr lang="es-ES_tradnl" sz="1200" kern="100" dirty="0">
                          <a:effectLst/>
                        </a:rPr>
                        <a:t>31%</a:t>
                      </a:r>
                      <a:endParaRPr lang="es-CL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s-ES_tradnl" sz="1200" kern="100" dirty="0">
                          <a:effectLst/>
                        </a:rPr>
                        <a:t>Superior a 20.000 U.F.</a:t>
                      </a:r>
                      <a:endParaRPr lang="es-CL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81110461"/>
                  </a:ext>
                </a:extLst>
              </a:tr>
            </a:tbl>
          </a:graphicData>
        </a:graphic>
      </p:graphicFrame>
      <p:pic>
        <p:nvPicPr>
          <p:cNvPr id="1026" name="Picture 2" descr="Vectores e ilustraciones de Camion para descargar gratis">
            <a:extLst>
              <a:ext uri="{FF2B5EF4-FFF2-40B4-BE49-F238E27FC236}">
                <a16:creationId xmlns:a16="http://schemas.microsoft.com/office/drawing/2014/main" id="{68D3962C-2B96-B6D9-CF75-C2E32238BA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0" y="2908489"/>
            <a:ext cx="2225407" cy="1409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77112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61E5FD6-C5EC-6581-3F7C-F572AC7F37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53331"/>
            <a:ext cx="10515600" cy="4351338"/>
          </a:xfrm>
        </p:spPr>
        <p:txBody>
          <a:bodyPr/>
          <a:lstStyle/>
          <a:p>
            <a:r>
              <a:rPr lang="es-CL" b="1" dirty="0"/>
              <a:t>Beneficios de la Recuperación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s-CL" b="1" dirty="0"/>
              <a:t>Tratamiento del Impuesto Específico</a:t>
            </a:r>
            <a:r>
              <a:rPr lang="es-CL" dirty="0"/>
              <a:t>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CL" dirty="0"/>
              <a:t>Se considera el impuesto específico del diésel como si fuera un crédito fiscal de IVA.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CL" dirty="0"/>
              <a:t>Debe existir siempre una factura de respaldo.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CL" dirty="0"/>
              <a:t>Si no se utiliza en el mes, se realiza una estimación y tiene el mismo tratamiento de crédito fiscal de IVA para los meses posteriores.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CL" dirty="0"/>
              <a:t>Debe ser proporcional si la empresa tiene operaciones afectas y exentas.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CL" dirty="0"/>
              <a:t>Es necesario llevar un libro especial para su registro.</a:t>
            </a:r>
          </a:p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6533936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BC99FA0-7E4D-552F-BA15-9D6B03F63E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55807"/>
            <a:ext cx="10515600" cy="4351338"/>
          </a:xfrm>
        </p:spPr>
        <p:txBody>
          <a:bodyPr/>
          <a:lstStyle/>
          <a:p>
            <a:pPr algn="just"/>
            <a:r>
              <a:rPr lang="es-CL" b="1" dirty="0"/>
              <a:t>2. Mecanismo de Estabilización de Precios de Combustibles (MEPCO)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es-CL" b="1" dirty="0"/>
              <a:t>Ley 20.765</a:t>
            </a:r>
            <a:r>
              <a:rPr lang="es-CL" dirty="0"/>
              <a:t>: Crea un mecanismo para estabilizar los precios de los combustibles, dependiendo de la variación del dólar y otros factores.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es-CL" b="1" dirty="0"/>
              <a:t>Decreto 311 (1986)</a:t>
            </a:r>
            <a:r>
              <a:rPr lang="es-CL" dirty="0"/>
              <a:t>: Establece el reglamento sobre cómo se llevará a cabo la recuperación.</a:t>
            </a:r>
          </a:p>
          <a:p>
            <a:endParaRPr lang="es-CL" dirty="0"/>
          </a:p>
        </p:txBody>
      </p:sp>
      <p:pic>
        <p:nvPicPr>
          <p:cNvPr id="2050" name="Picture 2" descr="Qué es el Mepco y por qué el gobierno busca duplicar sus recursos?">
            <a:extLst>
              <a:ext uri="{FF2B5EF4-FFF2-40B4-BE49-F238E27FC236}">
                <a16:creationId xmlns:a16="http://schemas.microsoft.com/office/drawing/2014/main" id="{182C6635-78A7-DF1F-31CB-61EE0A7815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4145" y="4003242"/>
            <a:ext cx="2992582" cy="1998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3539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F048D4-3D45-7295-E4B9-A2293088F6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81037"/>
            <a:ext cx="10515600" cy="1325563"/>
          </a:xfrm>
        </p:spPr>
        <p:txBody>
          <a:bodyPr/>
          <a:lstStyle/>
          <a:p>
            <a:r>
              <a:rPr lang="es-CL" b="1" dirty="0"/>
              <a:t>Operación del MEPCO</a:t>
            </a:r>
            <a:br>
              <a:rPr lang="es-CL" b="1" dirty="0"/>
            </a:br>
            <a:endParaRPr lang="es-CL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B0A3337-4AAB-591F-1DC7-6CA24D5334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s-CL" b="1" dirty="0"/>
              <a:t>Funcionamiento</a:t>
            </a:r>
            <a:r>
              <a:rPr lang="es-CL" dirty="0"/>
              <a:t>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CL" dirty="0"/>
              <a:t>El MEPCO opera a través de incrementos y rebajas a los impuestos específicos a los combustibles.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CL" dirty="0"/>
              <a:t>Su determinación se fija en un componente base de 1,5 UTM/m³ en el caso del petróleo, y un componente variable que fija el Ministerio de Energía por decreto.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CL" dirty="0"/>
              <a:t>Si el costo es superior a 1,5 debido a que el componente variable es positivo y mayor a 1,5, la recuperación es mayor; de lo contrario, la recuperación será menor o cero.</a:t>
            </a:r>
          </a:p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7010621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Faceta">
  <a:themeElements>
    <a:clrScheme name="Faceta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a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{873BD1BB-53BA-1341-81AF-949B5E8BAABA}tf10001060</Template>
  <TotalTime>15</TotalTime>
  <Words>529</Words>
  <Application>Microsoft Macintosh PowerPoint</Application>
  <PresentationFormat>Panorámica</PresentationFormat>
  <Paragraphs>48</Paragraphs>
  <Slides>7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12" baseType="lpstr">
      <vt:lpstr>Arial</vt:lpstr>
      <vt:lpstr>Calibri</vt:lpstr>
      <vt:lpstr>Trebuchet MS</vt:lpstr>
      <vt:lpstr>Wingdings 3</vt:lpstr>
      <vt:lpstr>Faceta</vt:lpstr>
      <vt:lpstr>Recuperación del Impuesto Específico al Diésel Transportistas de Carga  </vt:lpstr>
      <vt:lpstr>Presentación de PowerPoint</vt:lpstr>
      <vt:lpstr>Requisitos para la Recuperación del Impuesto </vt:lpstr>
      <vt:lpstr>4. Tabla de Reducción de Ingresos Descuentos Aplicables Según Ingresos </vt:lpstr>
      <vt:lpstr>Presentación de PowerPoint</vt:lpstr>
      <vt:lpstr>Presentación de PowerPoint</vt:lpstr>
      <vt:lpstr>Operación del MEPCO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Recuperación del Impuesto Específico al Diésel Transportistas de Carga  </dc:title>
  <dc:creator>Microsoft Office User</dc:creator>
  <cp:lastModifiedBy>Microsoft Office User</cp:lastModifiedBy>
  <cp:revision>6</cp:revision>
  <dcterms:created xsi:type="dcterms:W3CDTF">2024-08-19T02:38:40Z</dcterms:created>
  <dcterms:modified xsi:type="dcterms:W3CDTF">2024-08-19T02:53:47Z</dcterms:modified>
</cp:coreProperties>
</file>